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48" r:id="rId2"/>
    <p:sldId id="315" r:id="rId3"/>
    <p:sldId id="356" r:id="rId4"/>
    <p:sldId id="357" r:id="rId5"/>
    <p:sldId id="362" r:id="rId6"/>
    <p:sldId id="361" r:id="rId7"/>
    <p:sldId id="360" r:id="rId8"/>
    <p:sldId id="363" r:id="rId9"/>
    <p:sldId id="364" r:id="rId10"/>
    <p:sldId id="365" r:id="rId1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CC99"/>
    <a:srgbClr val="000000"/>
    <a:srgbClr val="FF0000"/>
    <a:srgbClr val="E35653"/>
    <a:srgbClr val="EE7700"/>
    <a:srgbClr val="00BCB8"/>
    <a:srgbClr val="0033CC"/>
    <a:srgbClr val="00E3DE"/>
    <a:srgbClr val="EB4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7959" autoAdjust="0"/>
  </p:normalViewPr>
  <p:slideViewPr>
    <p:cSldViewPr>
      <p:cViewPr>
        <p:scale>
          <a:sx n="70" d="100"/>
          <a:sy n="70" d="100"/>
        </p:scale>
        <p:origin x="-1304" y="-63"/>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58" d="100"/>
          <a:sy n="58" d="100"/>
        </p:scale>
        <p:origin x="-2074" y="-94"/>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EF643B9-6FF6-4440-9835-0CEFDEE045D6}" type="datetimeFigureOut">
              <a:rPr lang="en-US" smtClean="0"/>
              <a:t>4/25/2016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B27BD7E-1B2A-4715-A694-A435A1447009}" type="slidenum">
              <a:rPr lang="en-US" smtClean="0"/>
              <a:t>‹#›</a:t>
            </a:fld>
            <a:endParaRPr lang="en-US"/>
          </a:p>
        </p:txBody>
      </p:sp>
    </p:spTree>
    <p:extLst>
      <p:ext uri="{BB962C8B-B14F-4D97-AF65-F5344CB8AC3E}">
        <p14:creationId xmlns:p14="http://schemas.microsoft.com/office/powerpoint/2010/main" val="359542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a:t>
            </a:r>
            <a:r>
              <a:rPr lang="en-US" baseline="0" dirty="0" smtClean="0"/>
              <a:t> the highly capable moorings we have developed and operate with NOAA funding, carrying a wide range of sensors. Water depths at the deployment locations range from 100m to 4000m. All sensors, all the way to the seafloor, can be remotely accessed, and data get telemetered daily. </a:t>
            </a:r>
            <a:endParaRPr lang="en-US" dirty="0"/>
          </a:p>
        </p:txBody>
      </p:sp>
      <p:sp>
        <p:nvSpPr>
          <p:cNvPr id="4" name="Slide Number Placeholder 3"/>
          <p:cNvSpPr>
            <a:spLocks noGrp="1"/>
          </p:cNvSpPr>
          <p:nvPr>
            <p:ph type="sldNum" sz="quarter" idx="10"/>
          </p:nvPr>
        </p:nvSpPr>
        <p:spPr/>
        <p:txBody>
          <a:bodyPr/>
          <a:lstStyle/>
          <a:p>
            <a:fld id="{8B27BD7E-1B2A-4715-A694-A435A1447009}" type="slidenum">
              <a:rPr lang="en-US" smtClean="0"/>
              <a:t>1</a:t>
            </a:fld>
            <a:endParaRPr lang="en-US"/>
          </a:p>
        </p:txBody>
      </p:sp>
    </p:spTree>
    <p:extLst>
      <p:ext uri="{BB962C8B-B14F-4D97-AF65-F5344CB8AC3E}">
        <p14:creationId xmlns:p14="http://schemas.microsoft.com/office/powerpoint/2010/main" val="323387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for four different</a:t>
            </a:r>
            <a:r>
              <a:rPr lang="en-US" baseline="0" dirty="0" smtClean="0"/>
              <a:t> variables which we can now observe continuously from moorings (colored lines), compared with quarterly water sampling/analysis using ships (red dots). Even glider sections, which have a typical repeat cycle of several weeks, cannot observe much of the actual variability and would thus alias the results or miss events and extremes.</a:t>
            </a:r>
            <a:endParaRPr lang="en-US" dirty="0"/>
          </a:p>
        </p:txBody>
      </p:sp>
      <p:sp>
        <p:nvSpPr>
          <p:cNvPr id="4" name="Slide Number Placeholder 3"/>
          <p:cNvSpPr>
            <a:spLocks noGrp="1"/>
          </p:cNvSpPr>
          <p:nvPr>
            <p:ph type="sldNum" sz="quarter" idx="10"/>
          </p:nvPr>
        </p:nvSpPr>
        <p:spPr/>
        <p:txBody>
          <a:bodyPr/>
          <a:lstStyle/>
          <a:p>
            <a:fld id="{8B27BD7E-1B2A-4715-A694-A435A1447009}" type="slidenum">
              <a:rPr lang="en-US" smtClean="0"/>
              <a:t>2</a:t>
            </a:fld>
            <a:endParaRPr lang="en-US"/>
          </a:p>
        </p:txBody>
      </p:sp>
    </p:spTree>
    <p:extLst>
      <p:ext uri="{BB962C8B-B14F-4D97-AF65-F5344CB8AC3E}">
        <p14:creationId xmlns:p14="http://schemas.microsoft.com/office/powerpoint/2010/main" val="107203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800" b="1">
                <a:solidFill>
                  <a:schemeClr val="folHlink"/>
                </a:solidFill>
                <a:latin typeface="Arial" charset="0"/>
              </a:defRPr>
            </a:lvl1pPr>
            <a:lvl2pPr marL="751122" indent="-288893">
              <a:defRPr sz="2800" b="1">
                <a:solidFill>
                  <a:schemeClr val="folHlink"/>
                </a:solidFill>
                <a:latin typeface="Arial" charset="0"/>
              </a:defRPr>
            </a:lvl2pPr>
            <a:lvl3pPr marL="1155573" indent="-231115">
              <a:defRPr sz="2800" b="1">
                <a:solidFill>
                  <a:schemeClr val="folHlink"/>
                </a:solidFill>
                <a:latin typeface="Arial" charset="0"/>
              </a:defRPr>
            </a:lvl3pPr>
            <a:lvl4pPr marL="1617802" indent="-231115">
              <a:defRPr sz="2800" b="1">
                <a:solidFill>
                  <a:schemeClr val="folHlink"/>
                </a:solidFill>
                <a:latin typeface="Arial" charset="0"/>
              </a:defRPr>
            </a:lvl4pPr>
            <a:lvl5pPr marL="2080031" indent="-231115">
              <a:defRPr sz="2800" b="1">
                <a:solidFill>
                  <a:schemeClr val="folHlink"/>
                </a:solidFill>
                <a:latin typeface="Arial" charset="0"/>
              </a:defRPr>
            </a:lvl5pPr>
            <a:lvl6pPr marL="2542261" indent="-231115" eaLnBrk="0" fontAlgn="base" hangingPunct="0">
              <a:spcBef>
                <a:spcPct val="0"/>
              </a:spcBef>
              <a:spcAft>
                <a:spcPct val="0"/>
              </a:spcAft>
              <a:defRPr sz="2800" b="1">
                <a:solidFill>
                  <a:schemeClr val="folHlink"/>
                </a:solidFill>
                <a:latin typeface="Arial" charset="0"/>
              </a:defRPr>
            </a:lvl6pPr>
            <a:lvl7pPr marL="3004490" indent="-231115" eaLnBrk="0" fontAlgn="base" hangingPunct="0">
              <a:spcBef>
                <a:spcPct val="0"/>
              </a:spcBef>
              <a:spcAft>
                <a:spcPct val="0"/>
              </a:spcAft>
              <a:defRPr sz="2800" b="1">
                <a:solidFill>
                  <a:schemeClr val="folHlink"/>
                </a:solidFill>
                <a:latin typeface="Arial" charset="0"/>
              </a:defRPr>
            </a:lvl7pPr>
            <a:lvl8pPr marL="3466719" indent="-231115" eaLnBrk="0" fontAlgn="base" hangingPunct="0">
              <a:spcBef>
                <a:spcPct val="0"/>
              </a:spcBef>
              <a:spcAft>
                <a:spcPct val="0"/>
              </a:spcAft>
              <a:defRPr sz="2800" b="1">
                <a:solidFill>
                  <a:schemeClr val="folHlink"/>
                </a:solidFill>
                <a:latin typeface="Arial" charset="0"/>
              </a:defRPr>
            </a:lvl8pPr>
            <a:lvl9pPr marL="3928948" indent="-231115" eaLnBrk="0" fontAlgn="base" hangingPunct="0">
              <a:spcBef>
                <a:spcPct val="0"/>
              </a:spcBef>
              <a:spcAft>
                <a:spcPct val="0"/>
              </a:spcAft>
              <a:defRPr sz="2800" b="1">
                <a:solidFill>
                  <a:schemeClr val="folHlink"/>
                </a:solidFill>
                <a:latin typeface="Arial" charset="0"/>
              </a:defRPr>
            </a:lvl9pPr>
          </a:lstStyle>
          <a:p>
            <a:fld id="{43CD845C-8487-47BF-87AF-8831326F9188}" type="slidenum">
              <a:rPr lang="en-US" altLang="en-US" sz="1200" b="0">
                <a:solidFill>
                  <a:schemeClr val="tx1"/>
                </a:solidFill>
                <a:latin typeface="Times New Roman" pitchFamily="18" charset="0"/>
              </a:rPr>
              <a:pPr/>
              <a:t>3</a:t>
            </a:fld>
            <a:endParaRPr lang="en-US" altLang="en-US" sz="1200" b="0">
              <a:solidFill>
                <a:schemeClr val="tx1"/>
              </a:solidFill>
              <a:latin typeface="Times New Roman" pitchFamily="18" charset="0"/>
            </a:endParaRPr>
          </a:p>
        </p:txBody>
      </p:sp>
      <p:sp>
        <p:nvSpPr>
          <p:cNvPr id="50179" name="Rectangle 2"/>
          <p:cNvSpPr>
            <a:spLocks noGrp="1" noRot="1" noChangeAspect="1" noChangeArrowheads="1" noTextEdit="1"/>
          </p:cNvSpPr>
          <p:nvPr>
            <p:ph type="sldImg"/>
          </p:nvPr>
        </p:nvSpPr>
        <p:spPr>
          <a:xfrm>
            <a:off x="1117600" y="698500"/>
            <a:ext cx="4648200" cy="3486150"/>
          </a:xfrm>
          <a:ln/>
        </p:spPr>
      </p:sp>
      <p:sp>
        <p:nvSpPr>
          <p:cNvPr id="50180" name="Rectangle 3"/>
          <p:cNvSpPr>
            <a:spLocks noGrp="1" noChangeArrowheads="1"/>
          </p:cNvSpPr>
          <p:nvPr>
            <p:ph type="body" idx="1"/>
          </p:nvPr>
        </p:nvSpPr>
        <p:spPr>
          <a:xfrm>
            <a:off x="688182" y="4415790"/>
            <a:ext cx="5505450" cy="4181767"/>
          </a:xfrm>
          <a:noFill/>
        </p:spPr>
        <p:txBody>
          <a:bodyPr/>
          <a:lstStyle/>
          <a:p>
            <a:r>
              <a:rPr lang="en-US" altLang="en-US" dirty="0" smtClean="0"/>
              <a:t>Real-time data from one of our moorings</a:t>
            </a:r>
            <a:r>
              <a:rPr lang="en-US" altLang="en-US" baseline="0" dirty="0" smtClean="0"/>
              <a:t> in the upwelling region off southern California, showing several sequences of upwelling (pink) and so-called relaxation events (gray), from the physical forcing to biogeochemical and biological impacts (see zoom in next slide) </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xfrm>
            <a:off x="11191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Detailed view</a:t>
            </a:r>
            <a:r>
              <a:rPr lang="en-US" altLang="en-US" baseline="0" dirty="0" smtClean="0"/>
              <a:t> of one upwelling event, showing how the injection of nutrients into the surface layer causes a bloom, which then draws down the CO2 again. We are working on detailed carbon budgets based on such observations.</a:t>
            </a:r>
            <a:endParaRPr lang="en-US" altLang="en-US" dirty="0" smtClean="0"/>
          </a:p>
        </p:txBody>
      </p:sp>
    </p:spTree>
    <p:extLst>
      <p:ext uri="{BB962C8B-B14F-4D97-AF65-F5344CB8AC3E}">
        <p14:creationId xmlns:p14="http://schemas.microsoft.com/office/powerpoint/2010/main" val="376929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moorings shown in the map have captured the well-publicized warm anomaly of 2014/15 also in chlorophyll (SFU), nitrate nutrients, and oxygen. Biologists have found zooplankton species which can ONLY have been carried by unusual currents from far south off Mexico. Our current measurements show anomalous northward along-coast flow in 2014/15, but also already in 2013. This matches acoustic fish observation on our moorings (using simpler single-frequency acoustic backscatter instruments) which show a shift to different and deeper species starting in 2013. </a:t>
            </a:r>
            <a:endParaRPr lang="en-US" dirty="0"/>
          </a:p>
        </p:txBody>
      </p:sp>
      <p:sp>
        <p:nvSpPr>
          <p:cNvPr id="4" name="Slide Number Placeholder 3"/>
          <p:cNvSpPr>
            <a:spLocks noGrp="1"/>
          </p:cNvSpPr>
          <p:nvPr>
            <p:ph type="sldNum" sz="quarter" idx="10"/>
          </p:nvPr>
        </p:nvSpPr>
        <p:spPr/>
        <p:txBody>
          <a:bodyPr/>
          <a:lstStyle/>
          <a:p>
            <a:fld id="{8B27BD7E-1B2A-4715-A694-A435A1447009}" type="slidenum">
              <a:rPr lang="en-US" smtClean="0"/>
              <a:t>7</a:t>
            </a:fld>
            <a:endParaRPr lang="en-US"/>
          </a:p>
        </p:txBody>
      </p:sp>
    </p:spTree>
    <p:extLst>
      <p:ext uri="{BB962C8B-B14F-4D97-AF65-F5344CB8AC3E}">
        <p14:creationId xmlns:p14="http://schemas.microsoft.com/office/powerpoint/2010/main" val="158811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3916D1-47F3-42EF-A343-916508180D4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182564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916D1-47F3-42EF-A343-916508180D4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341922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916D1-47F3-42EF-A343-916508180D4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282484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916D1-47F3-42EF-A343-916508180D4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410411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916D1-47F3-42EF-A343-916508180D4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374165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3916D1-47F3-42EF-A343-916508180D4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295601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3916D1-47F3-42EF-A343-916508180D44}" type="datetimeFigureOut">
              <a:rPr lang="en-US" smtClean="0"/>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350373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3916D1-47F3-42EF-A343-916508180D44}"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116909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916D1-47F3-42EF-A343-916508180D44}"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57893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916D1-47F3-42EF-A343-916508180D4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183026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916D1-47F3-42EF-A343-916508180D4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A3558-1B41-4C02-B99D-A1E395C57ACD}" type="slidenum">
              <a:rPr lang="en-US" smtClean="0"/>
              <a:t>‹#›</a:t>
            </a:fld>
            <a:endParaRPr lang="en-US"/>
          </a:p>
        </p:txBody>
      </p:sp>
    </p:spTree>
    <p:extLst>
      <p:ext uri="{BB962C8B-B14F-4D97-AF65-F5344CB8AC3E}">
        <p14:creationId xmlns:p14="http://schemas.microsoft.com/office/powerpoint/2010/main" val="289218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916D1-47F3-42EF-A343-916508180D44}" type="datetimeFigureOut">
              <a:rPr lang="en-US" smtClean="0"/>
              <a:t>4/25/2016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A3558-1B41-4C02-B99D-A1E395C57ACD}" type="slidenum">
              <a:rPr lang="en-US" smtClean="0"/>
              <a:t>‹#›</a:t>
            </a:fld>
            <a:endParaRPr lang="en-US"/>
          </a:p>
        </p:txBody>
      </p:sp>
    </p:spTree>
    <p:extLst>
      <p:ext uri="{BB962C8B-B14F-4D97-AF65-F5344CB8AC3E}">
        <p14:creationId xmlns:p14="http://schemas.microsoft.com/office/powerpoint/2010/main" val="6391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454223"/>
          </a:xfrm>
          <a:prstGeom prst="rect">
            <a:avLst/>
          </a:prstGeom>
          <a:solidFill>
            <a:srgbClr val="00005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extBox 1"/>
          <p:cNvSpPr txBox="1"/>
          <p:nvPr/>
        </p:nvSpPr>
        <p:spPr>
          <a:xfrm>
            <a:off x="0" y="-7441"/>
            <a:ext cx="9220199" cy="461665"/>
          </a:xfrm>
          <a:prstGeom prst="rect">
            <a:avLst/>
          </a:prstGeom>
          <a:noFill/>
        </p:spPr>
        <p:txBody>
          <a:bodyPr wrap="square" rtlCol="0">
            <a:spAutoFit/>
          </a:bodyPr>
          <a:lstStyle/>
          <a:p>
            <a:pPr algn="ctr"/>
            <a:r>
              <a:rPr lang="en-US" sz="2400" b="1" dirty="0">
                <a:solidFill>
                  <a:schemeClr val="bg1"/>
                </a:solidFill>
                <a:latin typeface="Tahoma" pitchFamily="34" charset="0"/>
                <a:ea typeface="Tahoma" pitchFamily="34" charset="0"/>
                <a:cs typeface="Tahoma" pitchFamily="34" charset="0"/>
              </a:rPr>
              <a:t>M</a:t>
            </a:r>
            <a:r>
              <a:rPr lang="en-US" sz="2400" b="1" dirty="0" smtClean="0">
                <a:solidFill>
                  <a:schemeClr val="bg1"/>
                </a:solidFill>
                <a:latin typeface="Tahoma" pitchFamily="34" charset="0"/>
                <a:ea typeface="Tahoma" pitchFamily="34" charset="0"/>
                <a:cs typeface="Tahoma" pitchFamily="34" charset="0"/>
              </a:rPr>
              <a:t>ulti-disciplinary real-time moorings</a:t>
            </a:r>
            <a:endParaRPr lang="en-US" sz="2400" b="1" dirty="0">
              <a:solidFill>
                <a:schemeClr val="bg1"/>
              </a:solidFill>
              <a:latin typeface="Tahoma" pitchFamily="34" charset="0"/>
              <a:ea typeface="Tahoma" pitchFamily="34" charset="0"/>
              <a:cs typeface="Tahoma"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51103"/>
            <a:ext cx="3567891" cy="630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6200" y="2918460"/>
            <a:ext cx="5410200" cy="3939540"/>
          </a:xfrm>
          <a:prstGeom prst="rect">
            <a:avLst/>
          </a:prstGeom>
          <a:noFill/>
        </p:spPr>
        <p:txBody>
          <a:bodyPr wrap="square" rtlCol="0">
            <a:spAutoFit/>
          </a:bodyPr>
          <a:lstStyle/>
          <a:p>
            <a:pPr>
              <a:spcBef>
                <a:spcPts val="1200"/>
              </a:spcBef>
            </a:pPr>
            <a:endParaRPr lang="en-US" sz="2000" b="1" dirty="0" smtClean="0">
              <a:solidFill>
                <a:srgbClr val="C00000"/>
              </a:solidFill>
              <a:latin typeface="Tahoma" pitchFamily="34" charset="0"/>
              <a:ea typeface="Tahoma" pitchFamily="34" charset="0"/>
              <a:cs typeface="Tahoma" pitchFamily="34" charset="0"/>
            </a:endParaRPr>
          </a:p>
          <a:p>
            <a:pPr marL="285750" indent="-285750">
              <a:spcBef>
                <a:spcPts val="1200"/>
              </a:spcBef>
              <a:buFontTx/>
              <a:buChar char="-"/>
            </a:pPr>
            <a:r>
              <a:rPr lang="en-US" sz="2000" dirty="0">
                <a:solidFill>
                  <a:srgbClr val="003399"/>
                </a:solidFill>
                <a:latin typeface="Tahoma" pitchFamily="34" charset="0"/>
                <a:ea typeface="Tahoma" pitchFamily="34" charset="0"/>
                <a:cs typeface="Tahoma" pitchFamily="34" charset="0"/>
              </a:rPr>
              <a:t>m</a:t>
            </a:r>
            <a:r>
              <a:rPr lang="en-US" sz="2000" dirty="0" smtClean="0">
                <a:solidFill>
                  <a:srgbClr val="003399"/>
                </a:solidFill>
                <a:latin typeface="Tahoma" pitchFamily="34" charset="0"/>
                <a:ea typeface="Tahoma" pitchFamily="34" charset="0"/>
                <a:cs typeface="Tahoma" pitchFamily="34" charset="0"/>
              </a:rPr>
              <a:t>any disciplines</a:t>
            </a:r>
          </a:p>
          <a:p>
            <a:pPr marL="285750" indent="-285750">
              <a:spcBef>
                <a:spcPts val="1200"/>
              </a:spcBef>
              <a:buFontTx/>
              <a:buChar char="-"/>
            </a:pPr>
            <a:r>
              <a:rPr lang="en-US" sz="2000" dirty="0" smtClean="0">
                <a:solidFill>
                  <a:srgbClr val="003399"/>
                </a:solidFill>
                <a:latin typeface="Tahoma" pitchFamily="34" charset="0"/>
                <a:ea typeface="Tahoma" pitchFamily="34" charset="0"/>
                <a:cs typeface="Tahoma" pitchFamily="34" charset="0"/>
              </a:rPr>
              <a:t>multi-PI (Send, </a:t>
            </a:r>
            <a:r>
              <a:rPr lang="en-US" sz="2000" dirty="0" err="1" smtClean="0">
                <a:solidFill>
                  <a:srgbClr val="003399"/>
                </a:solidFill>
                <a:latin typeface="Tahoma" pitchFamily="34" charset="0"/>
                <a:ea typeface="Tahoma" pitchFamily="34" charset="0"/>
                <a:cs typeface="Tahoma" pitchFamily="34" charset="0"/>
              </a:rPr>
              <a:t>Ohman</a:t>
            </a:r>
            <a:r>
              <a:rPr lang="en-US" sz="2000" dirty="0" smtClean="0">
                <a:solidFill>
                  <a:srgbClr val="003399"/>
                </a:solidFill>
                <a:latin typeface="Tahoma" pitchFamily="34" charset="0"/>
                <a:ea typeface="Tahoma" pitchFamily="34" charset="0"/>
                <a:cs typeface="Tahoma" pitchFamily="34" charset="0"/>
              </a:rPr>
              <a:t>, Martz, </a:t>
            </a:r>
            <a:r>
              <a:rPr lang="en-US" sz="2000" dirty="0" err="1" smtClean="0">
                <a:solidFill>
                  <a:srgbClr val="003399"/>
                </a:solidFill>
                <a:latin typeface="Tahoma" pitchFamily="34" charset="0"/>
                <a:ea typeface="Tahoma" pitchFamily="34" charset="0"/>
                <a:cs typeface="Tahoma" pitchFamily="34" charset="0"/>
              </a:rPr>
              <a:t>Demer</a:t>
            </a:r>
            <a:r>
              <a:rPr lang="en-US" sz="2000" dirty="0" smtClean="0">
                <a:solidFill>
                  <a:srgbClr val="003399"/>
                </a:solidFill>
                <a:latin typeface="Tahoma" pitchFamily="34" charset="0"/>
                <a:ea typeface="Tahoma" pitchFamily="34" charset="0"/>
                <a:cs typeface="Tahoma" pitchFamily="34" charset="0"/>
              </a:rPr>
              <a:t>)</a:t>
            </a:r>
          </a:p>
          <a:p>
            <a:pPr marL="285750" indent="-285750">
              <a:spcBef>
                <a:spcPts val="1200"/>
              </a:spcBef>
              <a:buFontTx/>
              <a:buChar char="-"/>
            </a:pPr>
            <a:r>
              <a:rPr lang="en-US" sz="2000" dirty="0" smtClean="0">
                <a:solidFill>
                  <a:srgbClr val="003399"/>
                </a:solidFill>
                <a:latin typeface="Tahoma" pitchFamily="34" charset="0"/>
                <a:ea typeface="Tahoma" pitchFamily="34" charset="0"/>
                <a:cs typeface="Tahoma" pitchFamily="34" charset="0"/>
              </a:rPr>
              <a:t>multi-institution (SIO, PMEL, SWFSC, UCSB)</a:t>
            </a:r>
          </a:p>
          <a:p>
            <a:pPr marL="285750" indent="-285750">
              <a:spcBef>
                <a:spcPts val="1200"/>
              </a:spcBef>
              <a:buFontTx/>
              <a:buChar char="-"/>
            </a:pPr>
            <a:r>
              <a:rPr lang="en-US" sz="2000" dirty="0">
                <a:solidFill>
                  <a:srgbClr val="003399"/>
                </a:solidFill>
                <a:latin typeface="Tahoma" pitchFamily="34" charset="0"/>
                <a:ea typeface="Tahoma" pitchFamily="34" charset="0"/>
                <a:cs typeface="Tahoma" pitchFamily="34" charset="0"/>
              </a:rPr>
              <a:t>c</a:t>
            </a:r>
            <a:r>
              <a:rPr lang="en-US" sz="2000" dirty="0" smtClean="0">
                <a:solidFill>
                  <a:srgbClr val="003399"/>
                </a:solidFill>
                <a:latin typeface="Tahoma" pitchFamily="34" charset="0"/>
                <a:ea typeface="Tahoma" pitchFamily="34" charset="0"/>
                <a:cs typeface="Tahoma" pitchFamily="34" charset="0"/>
              </a:rPr>
              <a:t>o-funded by several NOAA line offices</a:t>
            </a:r>
          </a:p>
          <a:p>
            <a:pPr>
              <a:spcBef>
                <a:spcPts val="1200"/>
              </a:spcBef>
            </a:pPr>
            <a:endParaRPr lang="en-US" sz="2000" dirty="0">
              <a:solidFill>
                <a:srgbClr val="003399"/>
              </a:solidFill>
              <a:latin typeface="Tahoma" pitchFamily="34" charset="0"/>
              <a:ea typeface="Tahoma" pitchFamily="34" charset="0"/>
              <a:cs typeface="Tahoma" pitchFamily="34" charset="0"/>
            </a:endParaRPr>
          </a:p>
          <a:p>
            <a:pPr marL="285750" indent="-285750">
              <a:spcBef>
                <a:spcPts val="1200"/>
              </a:spcBef>
              <a:buFontTx/>
              <a:buChar char="-"/>
            </a:pPr>
            <a:r>
              <a:rPr lang="en-US" sz="2000" dirty="0">
                <a:latin typeface="Tahoma" pitchFamily="34" charset="0"/>
                <a:ea typeface="Tahoma" pitchFamily="34" charset="0"/>
                <a:cs typeface="Tahoma" pitchFamily="34" charset="0"/>
              </a:rPr>
              <a:t>r</a:t>
            </a:r>
            <a:r>
              <a:rPr lang="en-US" sz="2000" dirty="0" smtClean="0">
                <a:latin typeface="Tahoma" pitchFamily="34" charset="0"/>
                <a:ea typeface="Tahoma" pitchFamily="34" charset="0"/>
                <a:cs typeface="Tahoma" pitchFamily="34" charset="0"/>
              </a:rPr>
              <a:t>eal-time and remote control</a:t>
            </a:r>
          </a:p>
          <a:p>
            <a:pPr marL="285750" indent="-285750">
              <a:spcBef>
                <a:spcPts val="1200"/>
              </a:spcBef>
              <a:buFontTx/>
              <a:buChar char="-"/>
            </a:pPr>
            <a:r>
              <a:rPr lang="en-US" sz="2000" dirty="0">
                <a:latin typeface="Tahoma" pitchFamily="34" charset="0"/>
                <a:ea typeface="Tahoma" pitchFamily="34" charset="0"/>
                <a:cs typeface="Tahoma" pitchFamily="34" charset="0"/>
              </a:rPr>
              <a:t>e</a:t>
            </a:r>
            <a:r>
              <a:rPr lang="en-US" sz="2000" dirty="0" smtClean="0">
                <a:latin typeface="Tahoma" pitchFamily="34" charset="0"/>
                <a:ea typeface="Tahoma" pitchFamily="34" charset="0"/>
                <a:cs typeface="Tahoma" pitchFamily="34" charset="0"/>
              </a:rPr>
              <a:t>xpandable, high payload, </a:t>
            </a:r>
            <a:br>
              <a:rPr lang="en-US" sz="2000"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can accommodate nearly any sensors</a:t>
            </a:r>
            <a:endParaRPr lang="en-US" sz="2000" dirty="0">
              <a:latin typeface="Tahoma" pitchFamily="34" charset="0"/>
              <a:ea typeface="Tahoma" pitchFamily="34" charset="0"/>
              <a:cs typeface="Tahoma" pitchFamily="34" charset="0"/>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199"/>
            <a:ext cx="4038600" cy="295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429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33400"/>
          </a:xfrm>
          <a:prstGeom prst="rect">
            <a:avLst/>
          </a:prstGeom>
          <a:solidFill>
            <a:srgbClr val="00005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381000" y="26313"/>
            <a:ext cx="8839200" cy="430887"/>
          </a:xfrm>
          <a:prstGeom prst="rect">
            <a:avLst/>
          </a:prstGeom>
          <a:noFill/>
        </p:spPr>
        <p:txBody>
          <a:bodyPr wrap="square" rtlCol="0">
            <a:spAutoFit/>
          </a:bodyPr>
          <a:lstStyle/>
          <a:p>
            <a:r>
              <a:rPr lang="en-US" sz="2200" b="1" dirty="0">
                <a:solidFill>
                  <a:schemeClr val="bg1"/>
                </a:solidFill>
                <a:latin typeface="Tahoma" pitchFamily="34" charset="0"/>
                <a:ea typeface="Tahoma" pitchFamily="34" charset="0"/>
                <a:cs typeface="Tahoma" pitchFamily="34" charset="0"/>
              </a:rPr>
              <a:t>C</a:t>
            </a:r>
            <a:r>
              <a:rPr lang="en-US" sz="2200" b="1" dirty="0" smtClean="0">
                <a:solidFill>
                  <a:schemeClr val="bg1"/>
                </a:solidFill>
                <a:latin typeface="Tahoma" pitchFamily="34" charset="0"/>
                <a:ea typeface="Tahoma" pitchFamily="34" charset="0"/>
                <a:cs typeface="Tahoma" pitchFamily="34" charset="0"/>
              </a:rPr>
              <a:t>arbon budgets for upwelling events </a:t>
            </a:r>
            <a:endParaRPr lang="en-US" sz="22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527514" y="5864204"/>
                <a:ext cx="7321086" cy="6127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a:latin typeface="Cambria Math"/>
                            </a:rPr>
                            <m:t>∆</m:t>
                          </m:r>
                          <m:r>
                            <m:rPr>
                              <m:sty m:val="p"/>
                            </m:rPr>
                            <a:rPr lang="en-US">
                              <a:latin typeface="Cambria Math"/>
                            </a:rPr>
                            <m:t>X</m:t>
                          </m:r>
                        </m:num>
                        <m:den>
                          <m:r>
                            <m:rPr>
                              <m:sty m:val="p"/>
                            </m:rPr>
                            <a:rPr lang="en-US">
                              <a:latin typeface="Cambria Math"/>
                            </a:rPr>
                            <m:t>dt</m:t>
                          </m:r>
                        </m:den>
                      </m:f>
                      <m:r>
                        <a:rPr lang="en-US">
                          <a:latin typeface="Cambria Math"/>
                        </a:rPr>
                        <m:t>=</m:t>
                      </m:r>
                      <m:f>
                        <m:fPr>
                          <m:type m:val="lin"/>
                          <m:ctrlPr>
                            <a:rPr lang="en-US" i="1">
                              <a:latin typeface="Cambria Math"/>
                            </a:rPr>
                          </m:ctrlPr>
                        </m:fPr>
                        <m:num>
                          <m:d>
                            <m:dPr>
                              <m:ctrlPr>
                                <a:rPr lang="en-US" i="1">
                                  <a:latin typeface="Cambria Math"/>
                                </a:rPr>
                              </m:ctrlPr>
                            </m:dPr>
                            <m:e>
                              <m:sSub>
                                <m:sSubPr>
                                  <m:ctrlPr>
                                    <a:rPr lang="en-US" i="1">
                                      <a:latin typeface="Cambria Math"/>
                                    </a:rPr>
                                  </m:ctrlPr>
                                </m:sSubPr>
                                <m:e>
                                  <m:r>
                                    <m:rPr>
                                      <m:sty m:val="p"/>
                                    </m:rPr>
                                    <a:rPr lang="en-US">
                                      <a:latin typeface="Cambria Math"/>
                                    </a:rPr>
                                    <m:t>f</m:t>
                                  </m:r>
                                </m:e>
                                <m:sub>
                                  <m:r>
                                    <m:rPr>
                                      <m:sty m:val="p"/>
                                    </m:rPr>
                                    <a:rPr lang="en-US">
                                      <a:latin typeface="Cambria Math"/>
                                    </a:rPr>
                                    <m:t>gas</m:t>
                                  </m:r>
                                </m:sub>
                              </m:sSub>
                              <m:r>
                                <a:rPr lang="en-US">
                                  <a:latin typeface="Cambria Math"/>
                                </a:rPr>
                                <m:t>+</m:t>
                              </m:r>
                              <m:sSub>
                                <m:sSubPr>
                                  <m:ctrlPr>
                                    <a:rPr lang="en-US" i="1">
                                      <a:latin typeface="Cambria Math"/>
                                    </a:rPr>
                                  </m:ctrlPr>
                                </m:sSubPr>
                                <m:e>
                                  <m:r>
                                    <m:rPr>
                                      <m:sty m:val="p"/>
                                    </m:rPr>
                                    <a:rPr lang="en-US">
                                      <a:latin typeface="Cambria Math"/>
                                    </a:rPr>
                                    <m:t>f</m:t>
                                  </m:r>
                                </m:e>
                                <m:sub>
                                  <m:r>
                                    <m:rPr>
                                      <m:sty m:val="p"/>
                                    </m:rPr>
                                    <a:rPr lang="en-US">
                                      <a:latin typeface="Cambria Math"/>
                                    </a:rPr>
                                    <m:t>ent</m:t>
                                  </m:r>
                                </m:sub>
                              </m:sSub>
                              <m:r>
                                <a:rPr lang="en-US">
                                  <a:latin typeface="Cambria Math"/>
                                </a:rPr>
                                <m:t>+</m:t>
                              </m:r>
                              <m:sSub>
                                <m:sSubPr>
                                  <m:ctrlPr>
                                    <a:rPr lang="en-US" i="1">
                                      <a:latin typeface="Cambria Math"/>
                                    </a:rPr>
                                  </m:ctrlPr>
                                </m:sSubPr>
                                <m:e>
                                  <m:r>
                                    <m:rPr>
                                      <m:sty m:val="p"/>
                                    </m:rPr>
                                    <a:rPr lang="en-US">
                                      <a:latin typeface="Cambria Math"/>
                                    </a:rPr>
                                    <m:t>f</m:t>
                                  </m:r>
                                </m:e>
                                <m:sub>
                                  <m:r>
                                    <m:rPr>
                                      <m:sty m:val="p"/>
                                    </m:rPr>
                                    <a:rPr lang="en-US">
                                      <a:latin typeface="Cambria Math"/>
                                    </a:rPr>
                                    <m:t>diff</m:t>
                                  </m:r>
                                </m:sub>
                              </m:sSub>
                              <m:r>
                                <a:rPr lang="en-US">
                                  <a:latin typeface="Cambria Math"/>
                                </a:rPr>
                                <m:t>+</m:t>
                              </m:r>
                              <m:sSub>
                                <m:sSubPr>
                                  <m:ctrlPr>
                                    <a:rPr lang="en-US" i="1">
                                      <a:latin typeface="Cambria Math"/>
                                    </a:rPr>
                                  </m:ctrlPr>
                                </m:sSubPr>
                                <m:e>
                                  <m:r>
                                    <m:rPr>
                                      <m:sty m:val="p"/>
                                    </m:rPr>
                                    <a:rPr lang="en-US">
                                      <a:latin typeface="Cambria Math"/>
                                    </a:rPr>
                                    <m:t>f</m:t>
                                  </m:r>
                                </m:e>
                                <m:sub>
                                  <m:r>
                                    <m:rPr>
                                      <m:sty m:val="p"/>
                                    </m:rPr>
                                    <a:rPr lang="en-US">
                                      <a:latin typeface="Cambria Math"/>
                                    </a:rPr>
                                    <m:t>adv</m:t>
                                  </m:r>
                                </m:sub>
                              </m:sSub>
                              <m:r>
                                <a:rPr lang="en-US">
                                  <a:latin typeface="Cambria Math"/>
                                </a:rPr>
                                <m:t>+</m:t>
                              </m:r>
                              <m:sSub>
                                <m:sSubPr>
                                  <m:ctrlPr>
                                    <a:rPr lang="en-US" i="1">
                                      <a:latin typeface="Cambria Math"/>
                                    </a:rPr>
                                  </m:ctrlPr>
                                </m:sSubPr>
                                <m:e>
                                  <m:r>
                                    <m:rPr>
                                      <m:sty m:val="p"/>
                                    </m:rPr>
                                    <a:rPr lang="en-US">
                                      <a:latin typeface="Cambria Math"/>
                                    </a:rPr>
                                    <m:t>f</m:t>
                                  </m:r>
                                </m:e>
                                <m:sub>
                                  <m:r>
                                    <m:rPr>
                                      <m:sty m:val="p"/>
                                    </m:rPr>
                                    <a:rPr lang="en-US">
                                      <a:latin typeface="Cambria Math"/>
                                    </a:rPr>
                                    <m:t>u</m:t>
                                  </m:r>
                                  <m:r>
                                    <a:rPr lang="en-US">
                                      <a:latin typeface="Cambria Math"/>
                                    </a:rPr>
                                    <m:t>/</m:t>
                                  </m:r>
                                  <m:r>
                                    <m:rPr>
                                      <m:sty m:val="p"/>
                                    </m:rPr>
                                    <a:rPr lang="en-US">
                                      <a:latin typeface="Cambria Math"/>
                                    </a:rPr>
                                    <m:t>r</m:t>
                                  </m:r>
                                </m:sub>
                              </m:sSub>
                              <m:r>
                                <a:rPr lang="en-US">
                                  <a:latin typeface="Cambria Math"/>
                                </a:rPr>
                                <m:t>+</m:t>
                              </m:r>
                              <m:sSub>
                                <m:sSubPr>
                                  <m:ctrlPr>
                                    <a:rPr lang="en-US" i="1">
                                      <a:latin typeface="Cambria Math"/>
                                    </a:rPr>
                                  </m:ctrlPr>
                                </m:sSubPr>
                                <m:e>
                                  <m:r>
                                    <m:rPr>
                                      <m:sty m:val="p"/>
                                    </m:rPr>
                                    <a:rPr lang="en-US">
                                      <a:latin typeface="Cambria Math"/>
                                    </a:rPr>
                                    <m:t>f</m:t>
                                  </m:r>
                                </m:e>
                                <m:sub>
                                  <m:r>
                                    <m:rPr>
                                      <m:sty m:val="p"/>
                                    </m:rPr>
                                    <a:rPr lang="en-US">
                                      <a:latin typeface="Cambria Math"/>
                                    </a:rPr>
                                    <m:t>NCM</m:t>
                                  </m:r>
                                </m:sub>
                              </m:sSub>
                            </m:e>
                          </m:d>
                        </m:num>
                        <m:den>
                          <m:r>
                            <m:rPr>
                              <m:sty m:val="p"/>
                            </m:rPr>
                            <a:rPr lang="en-US">
                              <a:latin typeface="Cambria Math"/>
                            </a:rPr>
                            <m:t>MLD</m:t>
                          </m:r>
                        </m:den>
                      </m:f>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27514" y="5864204"/>
                <a:ext cx="7321086" cy="612796"/>
              </a:xfrm>
              <a:prstGeom prst="rect">
                <a:avLst/>
              </a:prstGeom>
              <a:blipFill rotWithShape="1">
                <a:blip r:embed="rId2"/>
                <a:stretch>
                  <a:fillRect/>
                </a:stretch>
              </a:blipFill>
            </p:spPr>
            <p:txBody>
              <a:bodyPr/>
              <a:lstStyle/>
              <a:p>
                <a:r>
                  <a:rPr lang="en-US">
                    <a:noFill/>
                  </a:rPr>
                  <a:t> </a:t>
                </a:r>
              </a:p>
            </p:txBody>
          </p:sp>
        </mc:Fallback>
      </mc:AlternateContent>
      <p:pic>
        <p:nvPicPr>
          <p:cNvPr id="15" name="Picture 14"/>
          <p:cNvPicPr/>
          <p:nvPr/>
        </p:nvPicPr>
        <p:blipFill rotWithShape="1">
          <a:blip r:embed="rId3">
            <a:extLst>
              <a:ext uri="{28A0092B-C50C-407E-A947-70E740481C1C}">
                <a14:useLocalDpi xmlns:a14="http://schemas.microsoft.com/office/drawing/2010/main" val="0"/>
              </a:ext>
            </a:extLst>
          </a:blip>
          <a:srcRect t="53084"/>
          <a:stretch/>
        </p:blipFill>
        <p:spPr bwMode="auto">
          <a:xfrm>
            <a:off x="457200" y="1143000"/>
            <a:ext cx="5861906" cy="3063971"/>
          </a:xfrm>
          <a:prstGeom prst="rect">
            <a:avLst/>
          </a:prstGeom>
          <a:noFill/>
          <a:ln>
            <a:noFill/>
          </a:ln>
        </p:spPr>
      </p:pic>
      <p:sp>
        <p:nvSpPr>
          <p:cNvPr id="6" name="TextBox 5"/>
          <p:cNvSpPr txBox="1"/>
          <p:nvPr/>
        </p:nvSpPr>
        <p:spPr>
          <a:xfrm>
            <a:off x="509649" y="838200"/>
            <a:ext cx="8239756" cy="338554"/>
          </a:xfrm>
          <a:prstGeom prst="rect">
            <a:avLst/>
          </a:prstGeom>
          <a:noFill/>
        </p:spPr>
        <p:txBody>
          <a:bodyPr wrap="none" rtlCol="0">
            <a:spAutoFit/>
          </a:bodyPr>
          <a:lstStyle/>
          <a:p>
            <a:r>
              <a:rPr lang="en-US" sz="1600" b="1" dirty="0" smtClean="0">
                <a:latin typeface="Tahoma" pitchFamily="34" charset="0"/>
                <a:ea typeface="Tahoma" pitchFamily="34" charset="0"/>
                <a:cs typeface="Tahoma" pitchFamily="34" charset="0"/>
              </a:rPr>
              <a:t>Use density to infer DIC of freshly upwelled water, and compare to actual DIC</a:t>
            </a:r>
            <a:endParaRPr lang="en-US" sz="1600" b="1" dirty="0">
              <a:latin typeface="Tahoma" pitchFamily="34" charset="0"/>
              <a:ea typeface="Tahoma" pitchFamily="34" charset="0"/>
              <a:cs typeface="Tahoma" pitchFamily="34" charset="0"/>
            </a:endParaRPr>
          </a:p>
        </p:txBody>
      </p:sp>
      <p:sp>
        <p:nvSpPr>
          <p:cNvPr id="7" name="TextBox 6"/>
          <p:cNvSpPr txBox="1"/>
          <p:nvPr/>
        </p:nvSpPr>
        <p:spPr>
          <a:xfrm>
            <a:off x="6096000" y="1799272"/>
            <a:ext cx="2514600" cy="1477328"/>
          </a:xfrm>
          <a:prstGeom prst="rect">
            <a:avLst/>
          </a:prstGeom>
          <a:noFill/>
        </p:spPr>
        <p:txBody>
          <a:bodyPr wrap="square" rtlCol="0">
            <a:spAutoFit/>
          </a:bodyPr>
          <a:lstStyle/>
          <a:p>
            <a:r>
              <a:rPr lang="en-US" dirty="0" smtClean="0">
                <a:solidFill>
                  <a:srgbClr val="003399"/>
                </a:solidFill>
                <a:latin typeface="Tahoma" pitchFamily="34" charset="0"/>
                <a:ea typeface="Tahoma" pitchFamily="34" charset="0"/>
                <a:cs typeface="Tahoma" pitchFamily="34" charset="0"/>
              </a:rPr>
              <a:t>Difference on event timescales is due to air-sea flux and Net Community Production (NCP). </a:t>
            </a:r>
            <a:endParaRPr lang="en-US" dirty="0">
              <a:solidFill>
                <a:srgbClr val="003399"/>
              </a:solidFill>
              <a:latin typeface="Tahoma" pitchFamily="34" charset="0"/>
              <a:ea typeface="Tahoma" pitchFamily="34" charset="0"/>
              <a:cs typeface="Tahoma" pitchFamily="34" charset="0"/>
            </a:endParaRPr>
          </a:p>
        </p:txBody>
      </p:sp>
      <p:sp>
        <p:nvSpPr>
          <p:cNvPr id="9" name="TextBox 8"/>
          <p:cNvSpPr txBox="1"/>
          <p:nvPr/>
        </p:nvSpPr>
        <p:spPr>
          <a:xfrm>
            <a:off x="477529" y="4343400"/>
            <a:ext cx="8590272" cy="1569660"/>
          </a:xfrm>
          <a:prstGeom prst="rect">
            <a:avLst/>
          </a:prstGeom>
          <a:noFill/>
        </p:spPr>
        <p:txBody>
          <a:bodyPr wrap="square" rtlCol="0">
            <a:spAutoFit/>
          </a:bodyPr>
          <a:lstStyle/>
          <a:p>
            <a:r>
              <a:rPr lang="en-US" sz="1600" b="1" dirty="0" smtClean="0">
                <a:latin typeface="Tahoma" pitchFamily="34" charset="0"/>
                <a:ea typeface="Tahoma" pitchFamily="34" charset="0"/>
                <a:cs typeface="Tahoma" pitchFamily="34" charset="0"/>
              </a:rPr>
              <a:t>Doing the same for oxygen gives another estimate for NCP </a:t>
            </a:r>
            <a:r>
              <a:rPr lang="en-US" sz="1600" b="1" dirty="0" smtClean="0">
                <a:latin typeface="Tahoma" pitchFamily="34" charset="0"/>
                <a:ea typeface="Tahoma" pitchFamily="34" charset="0"/>
                <a:cs typeface="Tahoma" pitchFamily="34" charset="0"/>
                <a:sym typeface="Wingdings" pitchFamily="2" charset="2"/>
              </a:rPr>
              <a:t> consistency check</a:t>
            </a:r>
          </a:p>
          <a:p>
            <a:endParaRPr lang="en-US" sz="1600" b="1" dirty="0" smtClean="0">
              <a:latin typeface="Tahoma" pitchFamily="34" charset="0"/>
              <a:ea typeface="Tahoma" pitchFamily="34" charset="0"/>
              <a:cs typeface="Tahoma" pitchFamily="34" charset="0"/>
              <a:sym typeface="Wingdings" pitchFamily="2" charset="2"/>
            </a:endParaRPr>
          </a:p>
          <a:p>
            <a:endParaRPr lang="en-US" sz="1600" b="1" dirty="0">
              <a:latin typeface="Tahoma" pitchFamily="34" charset="0"/>
              <a:ea typeface="Tahoma" pitchFamily="34" charset="0"/>
              <a:cs typeface="Tahoma" pitchFamily="34" charset="0"/>
              <a:sym typeface="Wingdings" pitchFamily="2" charset="2"/>
            </a:endParaRPr>
          </a:p>
          <a:p>
            <a:endParaRPr lang="en-US" sz="1600" b="1" dirty="0" smtClean="0">
              <a:latin typeface="Tahoma" pitchFamily="34" charset="0"/>
              <a:ea typeface="Tahoma" pitchFamily="34" charset="0"/>
              <a:cs typeface="Tahoma" pitchFamily="34" charset="0"/>
              <a:sym typeface="Wingdings" pitchFamily="2" charset="2"/>
            </a:endParaRPr>
          </a:p>
          <a:p>
            <a:r>
              <a:rPr lang="en-US" sz="1600" b="1" dirty="0" smtClean="0">
                <a:solidFill>
                  <a:srgbClr val="C00000"/>
                </a:solidFill>
                <a:latin typeface="Tahoma" pitchFamily="34" charset="0"/>
                <a:ea typeface="Tahoma" pitchFamily="34" charset="0"/>
                <a:cs typeface="Tahoma" pitchFamily="34" charset="0"/>
                <a:sym typeface="Wingdings" pitchFamily="2" charset="2"/>
              </a:rPr>
              <a:t>Full budgets (on longer timescales and away from active upwelling) requires spatial gradients for advection estimates:</a:t>
            </a:r>
            <a:endParaRPr lang="en-US" sz="1600" b="1" dirty="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05925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76200" y="1081931"/>
            <a:ext cx="3429000" cy="52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lvl1pPr>
              <a:defRPr sz="2800" b="1">
                <a:solidFill>
                  <a:schemeClr val="folHlink"/>
                </a:solidFill>
                <a:latin typeface="Arial" charset="0"/>
              </a:defRPr>
            </a:lvl1pPr>
            <a:lvl2pPr marL="742950" indent="-285750">
              <a:defRPr sz="2800" b="1">
                <a:solidFill>
                  <a:schemeClr val="folHlink"/>
                </a:solidFill>
                <a:latin typeface="Arial" charset="0"/>
              </a:defRPr>
            </a:lvl2pPr>
            <a:lvl3pPr marL="1143000" indent="-228600">
              <a:defRPr sz="2800" b="1">
                <a:solidFill>
                  <a:schemeClr val="folHlink"/>
                </a:solidFill>
                <a:latin typeface="Arial" charset="0"/>
              </a:defRPr>
            </a:lvl3pPr>
            <a:lvl4pPr marL="1600200" indent="-228600">
              <a:defRPr sz="2800" b="1">
                <a:solidFill>
                  <a:schemeClr val="folHlink"/>
                </a:solidFill>
                <a:latin typeface="Arial" charset="0"/>
              </a:defRPr>
            </a:lvl4pPr>
            <a:lvl5pPr marL="2057400" indent="-228600">
              <a:defRPr sz="2800" b="1">
                <a:solidFill>
                  <a:schemeClr val="folHlink"/>
                </a:solidFill>
                <a:latin typeface="Arial" charset="0"/>
              </a:defRPr>
            </a:lvl5pPr>
            <a:lvl6pPr marL="2514600" indent="-228600" eaLnBrk="0" fontAlgn="base" hangingPunct="0">
              <a:spcBef>
                <a:spcPct val="0"/>
              </a:spcBef>
              <a:spcAft>
                <a:spcPct val="0"/>
              </a:spcAft>
              <a:defRPr sz="2800" b="1">
                <a:solidFill>
                  <a:schemeClr val="folHlink"/>
                </a:solidFill>
                <a:latin typeface="Arial" charset="0"/>
              </a:defRPr>
            </a:lvl6pPr>
            <a:lvl7pPr marL="2971800" indent="-228600" eaLnBrk="0" fontAlgn="base" hangingPunct="0">
              <a:spcBef>
                <a:spcPct val="0"/>
              </a:spcBef>
              <a:spcAft>
                <a:spcPct val="0"/>
              </a:spcAft>
              <a:defRPr sz="2800" b="1">
                <a:solidFill>
                  <a:schemeClr val="folHlink"/>
                </a:solidFill>
                <a:latin typeface="Arial" charset="0"/>
              </a:defRPr>
            </a:lvl7pPr>
            <a:lvl8pPr marL="3429000" indent="-228600" eaLnBrk="0" fontAlgn="base" hangingPunct="0">
              <a:spcBef>
                <a:spcPct val="0"/>
              </a:spcBef>
              <a:spcAft>
                <a:spcPct val="0"/>
              </a:spcAft>
              <a:defRPr sz="2800" b="1">
                <a:solidFill>
                  <a:schemeClr val="folHlink"/>
                </a:solidFill>
                <a:latin typeface="Arial" charset="0"/>
              </a:defRPr>
            </a:lvl8pPr>
            <a:lvl9pPr marL="3886200" indent="-228600" eaLnBrk="0" fontAlgn="base" hangingPunct="0">
              <a:spcBef>
                <a:spcPct val="0"/>
              </a:spcBef>
              <a:spcAft>
                <a:spcPct val="0"/>
              </a:spcAft>
              <a:defRPr sz="2800" b="1">
                <a:solidFill>
                  <a:schemeClr val="folHlink"/>
                </a:solidFill>
                <a:latin typeface="Arial" charset="0"/>
              </a:defRPr>
            </a:lvl9pPr>
          </a:lstStyle>
          <a:p>
            <a:r>
              <a:rPr lang="en-US" altLang="en-US" sz="1600" b="0" dirty="0" smtClean="0">
                <a:solidFill>
                  <a:schemeClr val="tx1"/>
                </a:solidFill>
                <a:latin typeface="Tahoma" pitchFamily="34" charset="0"/>
                <a:ea typeface="Tahoma" pitchFamily="34" charset="0"/>
                <a:cs typeface="Tahoma" pitchFamily="34" charset="0"/>
              </a:rPr>
              <a:t>some autonomous sensors can now give data comparable to ship sampling.</a:t>
            </a:r>
          </a:p>
          <a:p>
            <a:endParaRPr lang="en-US" altLang="en-US" sz="1600" b="0" dirty="0">
              <a:solidFill>
                <a:schemeClr val="tx1"/>
              </a:solidFill>
              <a:latin typeface="Tahoma" pitchFamily="34" charset="0"/>
              <a:ea typeface="Tahoma" pitchFamily="34" charset="0"/>
              <a:cs typeface="Tahoma" pitchFamily="34" charset="0"/>
            </a:endParaRPr>
          </a:p>
          <a:p>
            <a:endParaRPr lang="en-US" altLang="en-US" sz="1600" b="0" dirty="0" smtClean="0">
              <a:solidFill>
                <a:schemeClr val="tx1"/>
              </a:solidFill>
              <a:latin typeface="Tahoma" pitchFamily="34" charset="0"/>
              <a:ea typeface="Tahoma" pitchFamily="34" charset="0"/>
              <a:cs typeface="Tahoma" pitchFamily="34" charset="0"/>
            </a:endParaRPr>
          </a:p>
          <a:p>
            <a:endParaRPr lang="en-US" altLang="en-US" sz="1600" b="0" dirty="0" smtClean="0">
              <a:solidFill>
                <a:schemeClr val="tx1"/>
              </a:solidFill>
              <a:latin typeface="Tahoma" pitchFamily="34" charset="0"/>
              <a:ea typeface="Tahoma" pitchFamily="34" charset="0"/>
              <a:cs typeface="Tahoma" pitchFamily="34" charset="0"/>
            </a:endParaRPr>
          </a:p>
          <a:p>
            <a:r>
              <a:rPr lang="en-US" altLang="en-US" sz="1600" b="0" dirty="0" smtClean="0">
                <a:solidFill>
                  <a:srgbClr val="003399"/>
                </a:solidFill>
                <a:latin typeface="Tahoma" pitchFamily="34" charset="0"/>
                <a:ea typeface="Tahoma" pitchFamily="34" charset="0"/>
                <a:cs typeface="Tahoma" pitchFamily="34" charset="0"/>
              </a:rPr>
              <a:t>Continuous measurements from moorings are an important complement to occasional sampling from ships.</a:t>
            </a:r>
          </a:p>
          <a:p>
            <a:endParaRPr lang="en-US" altLang="en-US" sz="1600" b="0" dirty="0" smtClean="0">
              <a:solidFill>
                <a:srgbClr val="003399"/>
              </a:solidFill>
              <a:latin typeface="Tahoma" pitchFamily="34" charset="0"/>
              <a:ea typeface="Tahoma" pitchFamily="34" charset="0"/>
              <a:cs typeface="Tahoma" pitchFamily="34" charset="0"/>
            </a:endParaRPr>
          </a:p>
          <a:p>
            <a:endParaRPr lang="en-US" altLang="en-US" sz="1600" b="0" dirty="0" smtClean="0">
              <a:solidFill>
                <a:srgbClr val="003399"/>
              </a:solidFill>
              <a:latin typeface="Tahoma" pitchFamily="34" charset="0"/>
              <a:ea typeface="Tahoma" pitchFamily="34" charset="0"/>
              <a:cs typeface="Tahoma" pitchFamily="34" charset="0"/>
            </a:endParaRPr>
          </a:p>
          <a:p>
            <a:endParaRPr lang="en-US" altLang="en-US" sz="1600" b="0" dirty="0">
              <a:solidFill>
                <a:srgbClr val="003399"/>
              </a:solidFill>
              <a:latin typeface="Tahoma" pitchFamily="34" charset="0"/>
              <a:ea typeface="Tahoma" pitchFamily="34" charset="0"/>
              <a:cs typeface="Tahoma" pitchFamily="34" charset="0"/>
            </a:endParaRPr>
          </a:p>
          <a:p>
            <a:r>
              <a:rPr lang="en-US" altLang="en-US" sz="1600" b="0" dirty="0" smtClean="0">
                <a:solidFill>
                  <a:srgbClr val="C00000"/>
                </a:solidFill>
                <a:latin typeface="Tahoma" pitchFamily="34" charset="0"/>
                <a:ea typeface="Tahoma" pitchFamily="34" charset="0"/>
                <a:cs typeface="Tahoma" pitchFamily="34" charset="0"/>
              </a:rPr>
              <a:t>Timescales:</a:t>
            </a:r>
            <a:endParaRPr lang="en-US" altLang="en-US" sz="1600" b="0" dirty="0">
              <a:solidFill>
                <a:srgbClr val="C00000"/>
              </a:solidFill>
              <a:latin typeface="Tahoma" pitchFamily="34" charset="0"/>
              <a:ea typeface="Tahoma" pitchFamily="34" charset="0"/>
              <a:cs typeface="Tahoma" pitchFamily="34" charset="0"/>
            </a:endParaRPr>
          </a:p>
          <a:p>
            <a:r>
              <a:rPr lang="en-US" altLang="en-US" sz="1600" b="0" dirty="0" smtClean="0">
                <a:solidFill>
                  <a:srgbClr val="C00000"/>
                </a:solidFill>
                <a:latin typeface="Tahoma" pitchFamily="34" charset="0"/>
                <a:ea typeface="Tahoma" pitchFamily="34" charset="0"/>
                <a:cs typeface="Tahoma" pitchFamily="34" charset="0"/>
              </a:rPr>
              <a:t>- Diurnal </a:t>
            </a:r>
            <a:r>
              <a:rPr lang="en-US" altLang="en-US" sz="1600" b="0" dirty="0">
                <a:solidFill>
                  <a:srgbClr val="C00000"/>
                </a:solidFill>
                <a:latin typeface="Tahoma" pitchFamily="34" charset="0"/>
                <a:ea typeface="Tahoma" pitchFamily="34" charset="0"/>
                <a:cs typeface="Tahoma" pitchFamily="34" charset="0"/>
              </a:rPr>
              <a:t>and </a:t>
            </a:r>
            <a:r>
              <a:rPr lang="en-US" altLang="en-US" sz="1600" b="0" dirty="0" smtClean="0">
                <a:solidFill>
                  <a:srgbClr val="C00000"/>
                </a:solidFill>
                <a:latin typeface="Tahoma" pitchFamily="34" charset="0"/>
                <a:ea typeface="Tahoma" pitchFamily="34" charset="0"/>
                <a:cs typeface="Tahoma" pitchFamily="34" charset="0"/>
              </a:rPr>
              <a:t>tidal  </a:t>
            </a:r>
            <a:r>
              <a:rPr lang="en-US" altLang="en-US" sz="1600" b="0" dirty="0">
                <a:solidFill>
                  <a:srgbClr val="C00000"/>
                </a:solidFill>
                <a:latin typeface="Tahoma" pitchFamily="34" charset="0"/>
                <a:ea typeface="Tahoma" pitchFamily="34" charset="0"/>
                <a:cs typeface="Tahoma" pitchFamily="34" charset="0"/>
              </a:rPr>
              <a:t>(1 day)</a:t>
            </a:r>
          </a:p>
          <a:p>
            <a:r>
              <a:rPr lang="en-US" altLang="en-US" sz="1600" b="0" dirty="0" smtClean="0">
                <a:solidFill>
                  <a:srgbClr val="C00000"/>
                </a:solidFill>
                <a:latin typeface="Tahoma" pitchFamily="34" charset="0"/>
                <a:ea typeface="Tahoma" pitchFamily="34" charset="0"/>
                <a:cs typeface="Tahoma" pitchFamily="34" charset="0"/>
              </a:rPr>
              <a:t>- Upwelling/mixing </a:t>
            </a:r>
            <a:r>
              <a:rPr lang="en-US" altLang="en-US" sz="1600" b="0" dirty="0">
                <a:solidFill>
                  <a:srgbClr val="C00000"/>
                </a:solidFill>
                <a:latin typeface="Tahoma" pitchFamily="34" charset="0"/>
                <a:ea typeface="Tahoma" pitchFamily="34" charset="0"/>
                <a:cs typeface="Tahoma" pitchFamily="34" charset="0"/>
              </a:rPr>
              <a:t>events  (1 week)</a:t>
            </a:r>
          </a:p>
          <a:p>
            <a:r>
              <a:rPr lang="en-US" altLang="en-US" sz="1600" b="0" dirty="0" smtClean="0">
                <a:solidFill>
                  <a:srgbClr val="C00000"/>
                </a:solidFill>
                <a:latin typeface="Tahoma" pitchFamily="34" charset="0"/>
                <a:ea typeface="Tahoma" pitchFamily="34" charset="0"/>
                <a:cs typeface="Tahoma" pitchFamily="34" charset="0"/>
              </a:rPr>
              <a:t>- Changes </a:t>
            </a:r>
            <a:r>
              <a:rPr lang="en-US" altLang="en-US" sz="1600" b="0" dirty="0">
                <a:solidFill>
                  <a:srgbClr val="C00000"/>
                </a:solidFill>
                <a:latin typeface="Tahoma" pitchFamily="34" charset="0"/>
                <a:ea typeface="Tahoma" pitchFamily="34" charset="0"/>
                <a:cs typeface="Tahoma" pitchFamily="34" charset="0"/>
              </a:rPr>
              <a:t>in source water masses </a:t>
            </a:r>
            <a:r>
              <a:rPr lang="en-US" altLang="en-US" sz="1600" b="0" dirty="0" smtClean="0">
                <a:solidFill>
                  <a:srgbClr val="C00000"/>
                </a:solidFill>
                <a:latin typeface="Tahoma" pitchFamily="34" charset="0"/>
                <a:ea typeface="Tahoma" pitchFamily="34" charset="0"/>
                <a:cs typeface="Tahoma" pitchFamily="34" charset="0"/>
              </a:rPr>
              <a:t/>
            </a:r>
            <a:br>
              <a:rPr lang="en-US" altLang="en-US" sz="1600" b="0" dirty="0" smtClean="0">
                <a:solidFill>
                  <a:srgbClr val="C00000"/>
                </a:solidFill>
                <a:latin typeface="Tahoma" pitchFamily="34" charset="0"/>
                <a:ea typeface="Tahoma" pitchFamily="34" charset="0"/>
                <a:cs typeface="Tahoma" pitchFamily="34" charset="0"/>
              </a:rPr>
            </a:br>
            <a:r>
              <a:rPr lang="en-US" altLang="en-US" sz="1600" b="0" dirty="0" smtClean="0">
                <a:solidFill>
                  <a:srgbClr val="C00000"/>
                </a:solidFill>
                <a:latin typeface="Tahoma" pitchFamily="34" charset="0"/>
                <a:ea typeface="Tahoma" pitchFamily="34" charset="0"/>
                <a:cs typeface="Tahoma" pitchFamily="34" charset="0"/>
              </a:rPr>
              <a:t>  </a:t>
            </a:r>
            <a:r>
              <a:rPr lang="en-US" altLang="en-US" sz="1600" b="0" dirty="0">
                <a:solidFill>
                  <a:srgbClr val="C00000"/>
                </a:solidFill>
                <a:latin typeface="Tahoma" pitchFamily="34" charset="0"/>
                <a:ea typeface="Tahoma" pitchFamily="34" charset="0"/>
                <a:cs typeface="Tahoma" pitchFamily="34" charset="0"/>
              </a:rPr>
              <a:t>(months to a year)</a:t>
            </a:r>
          </a:p>
          <a:p>
            <a:r>
              <a:rPr lang="en-US" altLang="en-US" sz="1600" b="0" dirty="0" smtClean="0">
                <a:solidFill>
                  <a:srgbClr val="C00000"/>
                </a:solidFill>
                <a:latin typeface="Tahoma" pitchFamily="34" charset="0"/>
                <a:ea typeface="Tahoma" pitchFamily="34" charset="0"/>
                <a:cs typeface="Tahoma" pitchFamily="34" charset="0"/>
              </a:rPr>
              <a:t>- Climate </a:t>
            </a:r>
            <a:r>
              <a:rPr lang="en-US" altLang="en-US" sz="1600" b="0" dirty="0">
                <a:solidFill>
                  <a:srgbClr val="C00000"/>
                </a:solidFill>
                <a:latin typeface="Tahoma" pitchFamily="34" charset="0"/>
                <a:ea typeface="Tahoma" pitchFamily="34" charset="0"/>
                <a:cs typeface="Tahoma" pitchFamily="34" charset="0"/>
              </a:rPr>
              <a:t>variability, e.g. </a:t>
            </a:r>
            <a:r>
              <a:rPr lang="en-US" altLang="en-US" sz="1600" b="0" dirty="0" smtClean="0">
                <a:solidFill>
                  <a:srgbClr val="C00000"/>
                </a:solidFill>
                <a:latin typeface="Tahoma" pitchFamily="34" charset="0"/>
                <a:ea typeface="Tahoma" pitchFamily="34" charset="0"/>
                <a:cs typeface="Tahoma" pitchFamily="34" charset="0"/>
              </a:rPr>
              <a:t>ENSO,</a:t>
            </a:r>
            <a:br>
              <a:rPr lang="en-US" altLang="en-US" sz="1600" b="0" dirty="0" smtClean="0">
                <a:solidFill>
                  <a:srgbClr val="C00000"/>
                </a:solidFill>
                <a:latin typeface="Tahoma" pitchFamily="34" charset="0"/>
                <a:ea typeface="Tahoma" pitchFamily="34" charset="0"/>
                <a:cs typeface="Tahoma" pitchFamily="34" charset="0"/>
              </a:rPr>
            </a:br>
            <a:r>
              <a:rPr lang="en-US" altLang="en-US" sz="1600" b="0" dirty="0" smtClean="0">
                <a:solidFill>
                  <a:srgbClr val="C00000"/>
                </a:solidFill>
                <a:latin typeface="Tahoma" pitchFamily="34" charset="0"/>
                <a:ea typeface="Tahoma" pitchFamily="34" charset="0"/>
                <a:cs typeface="Tahoma" pitchFamily="34" charset="0"/>
              </a:rPr>
              <a:t>  NPGO, warm anomaly </a:t>
            </a:r>
            <a:r>
              <a:rPr lang="en-US" altLang="en-US" sz="1600" b="0" dirty="0">
                <a:solidFill>
                  <a:srgbClr val="C00000"/>
                </a:solidFill>
                <a:latin typeface="Tahoma" pitchFamily="34" charset="0"/>
                <a:ea typeface="Tahoma" pitchFamily="34" charset="0"/>
                <a:cs typeface="Tahoma" pitchFamily="34" charset="0"/>
              </a:rPr>
              <a:t>(multi-year)</a:t>
            </a:r>
            <a:r>
              <a:rPr lang="en-US" altLang="en-US" sz="1600" b="0" dirty="0" smtClean="0">
                <a:solidFill>
                  <a:srgbClr val="C00000"/>
                </a:solidFill>
                <a:latin typeface="Tahoma" pitchFamily="34" charset="0"/>
                <a:ea typeface="Tahoma" pitchFamily="34" charset="0"/>
                <a:cs typeface="Tahoma" pitchFamily="34" charset="0"/>
              </a:rPr>
              <a:t/>
            </a:r>
            <a:br>
              <a:rPr lang="en-US" altLang="en-US" sz="1600" b="0" dirty="0" smtClean="0">
                <a:solidFill>
                  <a:srgbClr val="C00000"/>
                </a:solidFill>
                <a:latin typeface="Tahoma" pitchFamily="34" charset="0"/>
                <a:ea typeface="Tahoma" pitchFamily="34" charset="0"/>
                <a:cs typeface="Tahoma" pitchFamily="34" charset="0"/>
              </a:rPr>
            </a:br>
            <a:endParaRPr lang="en-US" altLang="en-US" sz="1800" dirty="0" smtClean="0">
              <a:solidFill>
                <a:srgbClr val="003399"/>
              </a:solidFill>
            </a:endParaRPr>
          </a:p>
        </p:txBody>
      </p:sp>
      <p:grpSp>
        <p:nvGrpSpPr>
          <p:cNvPr id="8" name="Group 7"/>
          <p:cNvGrpSpPr/>
          <p:nvPr/>
        </p:nvGrpSpPr>
        <p:grpSpPr>
          <a:xfrm>
            <a:off x="3497162" y="774918"/>
            <a:ext cx="5646838" cy="5778282"/>
            <a:chOff x="3429000" y="381000"/>
            <a:chExt cx="5646838" cy="5778282"/>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1000"/>
              <a:ext cx="5646838" cy="577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0" y="1905000"/>
              <a:ext cx="1700787" cy="246221"/>
            </a:xfrm>
            <a:prstGeom prst="rect">
              <a:avLst/>
            </a:prstGeom>
            <a:solidFill>
              <a:schemeClr val="bg1"/>
            </a:solidFill>
          </p:spPr>
          <p:txBody>
            <a:bodyPr wrap="none" lIns="0" tIns="0" rIns="0" bIns="0" rtlCol="0">
              <a:spAutoFit/>
            </a:bodyPr>
            <a:lstStyle/>
            <a:p>
              <a:r>
                <a:rPr lang="en-US" sz="1600" b="1" dirty="0" err="1" smtClean="0">
                  <a:solidFill>
                    <a:srgbClr val="C00000"/>
                  </a:solidFill>
                  <a:latin typeface="Tahoma" pitchFamily="34" charset="0"/>
                  <a:ea typeface="Tahoma" pitchFamily="34" charset="0"/>
                  <a:cs typeface="Tahoma" pitchFamily="34" charset="0"/>
                </a:rPr>
                <a:t>Chl</a:t>
              </a:r>
              <a:r>
                <a:rPr lang="en-US" sz="1600" b="1" dirty="0" smtClean="0">
                  <a:solidFill>
                    <a:srgbClr val="C00000"/>
                  </a:solidFill>
                  <a:latin typeface="Tahoma" pitchFamily="34" charset="0"/>
                  <a:ea typeface="Tahoma" pitchFamily="34" charset="0"/>
                  <a:cs typeface="Tahoma" pitchFamily="34" charset="0"/>
                </a:rPr>
                <a:t> fluorescence</a:t>
              </a:r>
              <a:endParaRPr lang="en-US" sz="1600" b="1" baseline="-25000" dirty="0">
                <a:solidFill>
                  <a:srgbClr val="C00000"/>
                </a:solidFill>
                <a:latin typeface="Tahoma" pitchFamily="34" charset="0"/>
                <a:ea typeface="Tahoma" pitchFamily="34" charset="0"/>
                <a:cs typeface="Tahoma" pitchFamily="34" charset="0"/>
              </a:endParaRPr>
            </a:p>
          </p:txBody>
        </p:sp>
        <p:sp>
          <p:nvSpPr>
            <p:cNvPr id="5" name="TextBox 4"/>
            <p:cNvSpPr txBox="1"/>
            <p:nvPr/>
          </p:nvSpPr>
          <p:spPr>
            <a:xfrm>
              <a:off x="4472843" y="515779"/>
              <a:ext cx="403957" cy="246221"/>
            </a:xfrm>
            <a:prstGeom prst="rect">
              <a:avLst/>
            </a:prstGeom>
            <a:solidFill>
              <a:schemeClr val="bg1"/>
            </a:solidFill>
          </p:spPr>
          <p:txBody>
            <a:bodyPr wrap="none" lIns="0" tIns="0" rIns="0" bIns="0" rtlCol="0">
              <a:spAutoFit/>
            </a:bodyPr>
            <a:lstStyle/>
            <a:p>
              <a:r>
                <a:rPr lang="en-US" sz="1600" b="1" dirty="0" smtClean="0">
                  <a:solidFill>
                    <a:srgbClr val="C00000"/>
                  </a:solidFill>
                  <a:latin typeface="Tahoma" pitchFamily="34" charset="0"/>
                  <a:ea typeface="Tahoma" pitchFamily="34" charset="0"/>
                  <a:cs typeface="Tahoma" pitchFamily="34" charset="0"/>
                </a:rPr>
                <a:t>NO</a:t>
              </a:r>
              <a:r>
                <a:rPr lang="en-US" sz="1600" b="1" baseline="-25000" dirty="0" smtClean="0">
                  <a:solidFill>
                    <a:srgbClr val="C00000"/>
                  </a:solidFill>
                  <a:latin typeface="Tahoma" pitchFamily="34" charset="0"/>
                  <a:ea typeface="Tahoma" pitchFamily="34" charset="0"/>
                  <a:cs typeface="Tahoma" pitchFamily="34" charset="0"/>
                </a:rPr>
                <a:t>3</a:t>
              </a:r>
              <a:endParaRPr lang="en-US" sz="1600" b="1" baseline="-25000" dirty="0">
                <a:solidFill>
                  <a:srgbClr val="C00000"/>
                </a:solidFill>
                <a:latin typeface="Tahoma" pitchFamily="34" charset="0"/>
                <a:ea typeface="Tahoma" pitchFamily="34" charset="0"/>
                <a:cs typeface="Tahoma" pitchFamily="34" charset="0"/>
              </a:endParaRPr>
            </a:p>
          </p:txBody>
        </p:sp>
        <p:sp>
          <p:nvSpPr>
            <p:cNvPr id="6" name="TextBox 5"/>
            <p:cNvSpPr txBox="1"/>
            <p:nvPr/>
          </p:nvSpPr>
          <p:spPr>
            <a:xfrm>
              <a:off x="4201191" y="3352800"/>
              <a:ext cx="751809" cy="246221"/>
            </a:xfrm>
            <a:prstGeom prst="rect">
              <a:avLst/>
            </a:prstGeom>
            <a:solidFill>
              <a:schemeClr val="bg1"/>
            </a:solidFill>
          </p:spPr>
          <p:txBody>
            <a:bodyPr wrap="none" lIns="0" tIns="0" rIns="0" bIns="0" rtlCol="0">
              <a:spAutoFit/>
            </a:bodyPr>
            <a:lstStyle/>
            <a:p>
              <a:r>
                <a:rPr lang="en-US" sz="1600" b="1" dirty="0" smtClean="0">
                  <a:solidFill>
                    <a:srgbClr val="C00000"/>
                  </a:solidFill>
                  <a:latin typeface="Tahoma" pitchFamily="34" charset="0"/>
                  <a:ea typeface="Tahoma" pitchFamily="34" charset="0"/>
                  <a:cs typeface="Tahoma" pitchFamily="34" charset="0"/>
                </a:rPr>
                <a:t>oxygen</a:t>
              </a:r>
              <a:endParaRPr lang="en-US" sz="1600" b="1" baseline="-25000" dirty="0">
                <a:solidFill>
                  <a:srgbClr val="C00000"/>
                </a:solidFill>
                <a:latin typeface="Tahoma" pitchFamily="34" charset="0"/>
                <a:ea typeface="Tahoma" pitchFamily="34" charset="0"/>
                <a:cs typeface="Tahoma" pitchFamily="34" charset="0"/>
              </a:endParaRPr>
            </a:p>
          </p:txBody>
        </p:sp>
        <p:sp>
          <p:nvSpPr>
            <p:cNvPr id="7" name="TextBox 6"/>
            <p:cNvSpPr txBox="1"/>
            <p:nvPr/>
          </p:nvSpPr>
          <p:spPr>
            <a:xfrm>
              <a:off x="4191000" y="4706779"/>
              <a:ext cx="286938" cy="246221"/>
            </a:xfrm>
            <a:prstGeom prst="rect">
              <a:avLst/>
            </a:prstGeom>
            <a:solidFill>
              <a:schemeClr val="bg1"/>
            </a:solidFill>
          </p:spPr>
          <p:txBody>
            <a:bodyPr wrap="none" lIns="0" tIns="0" rIns="0" bIns="0" rtlCol="0">
              <a:spAutoFit/>
            </a:bodyPr>
            <a:lstStyle/>
            <a:p>
              <a:r>
                <a:rPr lang="en-US" sz="1600" b="1" dirty="0" smtClean="0">
                  <a:solidFill>
                    <a:srgbClr val="C00000"/>
                  </a:solidFill>
                  <a:latin typeface="Tahoma" pitchFamily="34" charset="0"/>
                  <a:ea typeface="Tahoma" pitchFamily="34" charset="0"/>
                  <a:cs typeface="Tahoma" pitchFamily="34" charset="0"/>
                </a:rPr>
                <a:t>pH</a:t>
              </a:r>
              <a:endParaRPr lang="en-US" sz="1600" b="1" baseline="-25000" dirty="0">
                <a:solidFill>
                  <a:srgbClr val="C00000"/>
                </a:solidFill>
                <a:latin typeface="Tahoma" pitchFamily="34" charset="0"/>
                <a:ea typeface="Tahoma" pitchFamily="34" charset="0"/>
                <a:cs typeface="Tahoma" pitchFamily="34" charset="0"/>
              </a:endParaRPr>
            </a:p>
          </p:txBody>
        </p:sp>
      </p:grpSp>
      <p:sp>
        <p:nvSpPr>
          <p:cNvPr id="9" name="Rectangle 8"/>
          <p:cNvSpPr/>
          <p:nvPr/>
        </p:nvSpPr>
        <p:spPr>
          <a:xfrm>
            <a:off x="0" y="0"/>
            <a:ext cx="9144000" cy="533400"/>
          </a:xfrm>
          <a:prstGeom prst="rect">
            <a:avLst/>
          </a:prstGeom>
          <a:solidFill>
            <a:srgbClr val="00005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p:cNvSpPr txBox="1"/>
          <p:nvPr/>
        </p:nvSpPr>
        <p:spPr>
          <a:xfrm>
            <a:off x="342900" y="26313"/>
            <a:ext cx="8724900" cy="430887"/>
          </a:xfrm>
          <a:prstGeom prst="rect">
            <a:avLst/>
          </a:prstGeom>
          <a:noFill/>
        </p:spPr>
        <p:txBody>
          <a:bodyPr wrap="square" rtlCol="0">
            <a:spAutoFit/>
          </a:bodyPr>
          <a:lstStyle/>
          <a:p>
            <a:r>
              <a:rPr lang="en-US" sz="2200" b="1" dirty="0" smtClean="0">
                <a:solidFill>
                  <a:schemeClr val="bg1"/>
                </a:solidFill>
                <a:latin typeface="Tahoma" pitchFamily="34" charset="0"/>
                <a:ea typeface="Tahoma" pitchFamily="34" charset="0"/>
                <a:cs typeface="Tahoma" pitchFamily="34" charset="0"/>
              </a:rPr>
              <a:t>Information content of continuous autonomous </a:t>
            </a:r>
            <a:r>
              <a:rPr lang="en-US" sz="2200" b="1" dirty="0" err="1" smtClean="0">
                <a:solidFill>
                  <a:schemeClr val="bg1"/>
                </a:solidFill>
                <a:latin typeface="Tahoma" pitchFamily="34" charset="0"/>
                <a:ea typeface="Tahoma" pitchFamily="34" charset="0"/>
                <a:cs typeface="Tahoma" pitchFamily="34" charset="0"/>
              </a:rPr>
              <a:t>timeseries</a:t>
            </a:r>
            <a:endParaRPr lang="en-US" sz="2200" b="1" dirty="0" smtClean="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26606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828800" cy="2667000"/>
          </a:xfrm>
          <a:prstGeom prst="rect">
            <a:avLst/>
          </a:prstGeom>
          <a:solidFill>
            <a:srgbClr val="00005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86237"/>
            <a:ext cx="6857999" cy="69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13"/>
          <p:cNvSpPr txBox="1">
            <a:spLocks noChangeArrowheads="1"/>
          </p:cNvSpPr>
          <p:nvPr/>
        </p:nvSpPr>
        <p:spPr bwMode="auto">
          <a:xfrm>
            <a:off x="76200" y="178187"/>
            <a:ext cx="2286000" cy="210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749" tIns="37874" rIns="75749" bIns="37874">
            <a:spAutoFit/>
          </a:bodyPr>
          <a:lstStyle>
            <a:lvl1pPr>
              <a:defRPr sz="2800" b="1">
                <a:solidFill>
                  <a:schemeClr val="folHlink"/>
                </a:solidFill>
                <a:latin typeface="Arial" charset="0"/>
              </a:defRPr>
            </a:lvl1pPr>
            <a:lvl2pPr marL="742950" indent="-285750">
              <a:defRPr sz="2800" b="1">
                <a:solidFill>
                  <a:schemeClr val="folHlink"/>
                </a:solidFill>
                <a:latin typeface="Arial" charset="0"/>
              </a:defRPr>
            </a:lvl2pPr>
            <a:lvl3pPr marL="1143000" indent="-228600">
              <a:defRPr sz="2800" b="1">
                <a:solidFill>
                  <a:schemeClr val="folHlink"/>
                </a:solidFill>
                <a:latin typeface="Arial" charset="0"/>
              </a:defRPr>
            </a:lvl3pPr>
            <a:lvl4pPr marL="1600200" indent="-228600">
              <a:defRPr sz="2800" b="1">
                <a:solidFill>
                  <a:schemeClr val="folHlink"/>
                </a:solidFill>
                <a:latin typeface="Arial" charset="0"/>
              </a:defRPr>
            </a:lvl4pPr>
            <a:lvl5pPr marL="2057400" indent="-228600">
              <a:defRPr sz="2800" b="1">
                <a:solidFill>
                  <a:schemeClr val="folHlink"/>
                </a:solidFill>
                <a:latin typeface="Arial" charset="0"/>
              </a:defRPr>
            </a:lvl5pPr>
            <a:lvl6pPr marL="2514600" indent="-228600" eaLnBrk="0" fontAlgn="base" hangingPunct="0">
              <a:spcBef>
                <a:spcPct val="0"/>
              </a:spcBef>
              <a:spcAft>
                <a:spcPct val="0"/>
              </a:spcAft>
              <a:defRPr sz="2800" b="1">
                <a:solidFill>
                  <a:schemeClr val="folHlink"/>
                </a:solidFill>
                <a:latin typeface="Arial" charset="0"/>
              </a:defRPr>
            </a:lvl6pPr>
            <a:lvl7pPr marL="2971800" indent="-228600" eaLnBrk="0" fontAlgn="base" hangingPunct="0">
              <a:spcBef>
                <a:spcPct val="0"/>
              </a:spcBef>
              <a:spcAft>
                <a:spcPct val="0"/>
              </a:spcAft>
              <a:defRPr sz="2800" b="1">
                <a:solidFill>
                  <a:schemeClr val="folHlink"/>
                </a:solidFill>
                <a:latin typeface="Arial" charset="0"/>
              </a:defRPr>
            </a:lvl7pPr>
            <a:lvl8pPr marL="3429000" indent="-228600" eaLnBrk="0" fontAlgn="base" hangingPunct="0">
              <a:spcBef>
                <a:spcPct val="0"/>
              </a:spcBef>
              <a:spcAft>
                <a:spcPct val="0"/>
              </a:spcAft>
              <a:defRPr sz="2800" b="1">
                <a:solidFill>
                  <a:schemeClr val="folHlink"/>
                </a:solidFill>
                <a:latin typeface="Arial" charset="0"/>
              </a:defRPr>
            </a:lvl8pPr>
            <a:lvl9pPr marL="3886200" indent="-228600" eaLnBrk="0" fontAlgn="base" hangingPunct="0">
              <a:spcBef>
                <a:spcPct val="0"/>
              </a:spcBef>
              <a:spcAft>
                <a:spcPct val="0"/>
              </a:spcAft>
              <a:defRPr sz="2800" b="1">
                <a:solidFill>
                  <a:schemeClr val="folHlink"/>
                </a:solidFill>
                <a:latin typeface="Arial" charset="0"/>
              </a:defRPr>
            </a:lvl9pPr>
          </a:lstStyle>
          <a:p>
            <a:r>
              <a:rPr lang="en-US" altLang="en-US" sz="2200" dirty="0">
                <a:solidFill>
                  <a:schemeClr val="bg1"/>
                </a:solidFill>
                <a:latin typeface="Tahoma" pitchFamily="34" charset="0"/>
                <a:ea typeface="Tahoma" pitchFamily="34" charset="0"/>
                <a:cs typeface="Tahoma" pitchFamily="34" charset="0"/>
              </a:rPr>
              <a:t>Upwelling events and plankton </a:t>
            </a:r>
            <a:r>
              <a:rPr lang="en-US" altLang="en-US" sz="2200" dirty="0" smtClean="0">
                <a:solidFill>
                  <a:schemeClr val="bg1"/>
                </a:solidFill>
                <a:latin typeface="Tahoma" pitchFamily="34" charset="0"/>
                <a:ea typeface="Tahoma" pitchFamily="34" charset="0"/>
                <a:cs typeface="Tahoma" pitchFamily="34" charset="0"/>
              </a:rPr>
              <a:t>blooms </a:t>
            </a:r>
          </a:p>
          <a:p>
            <a:endParaRPr lang="en-US" altLang="en-US" sz="2200" dirty="0">
              <a:solidFill>
                <a:schemeClr val="bg1"/>
              </a:solidFill>
              <a:latin typeface="Tahoma" pitchFamily="34" charset="0"/>
              <a:ea typeface="Tahoma" pitchFamily="34" charset="0"/>
              <a:cs typeface="Tahoma" pitchFamily="34" charset="0"/>
            </a:endParaRPr>
          </a:p>
          <a:p>
            <a:r>
              <a:rPr lang="en-US" altLang="en-US" sz="2200" dirty="0" smtClean="0">
                <a:solidFill>
                  <a:schemeClr val="bg1"/>
                </a:solidFill>
                <a:latin typeface="Tahoma" pitchFamily="34" charset="0"/>
                <a:ea typeface="Tahoma" pitchFamily="34" charset="0"/>
                <a:cs typeface="Tahoma" pitchFamily="34" charset="0"/>
              </a:rPr>
              <a:t>2011</a:t>
            </a:r>
          </a:p>
        </p:txBody>
      </p:sp>
      <p:sp>
        <p:nvSpPr>
          <p:cNvPr id="2" name="TextBox 1"/>
          <p:cNvSpPr txBox="1"/>
          <p:nvPr/>
        </p:nvSpPr>
        <p:spPr>
          <a:xfrm>
            <a:off x="1828800" y="372979"/>
            <a:ext cx="614271" cy="369332"/>
          </a:xfrm>
          <a:prstGeom prst="rect">
            <a:avLst/>
          </a:prstGeom>
          <a:noFill/>
        </p:spPr>
        <p:txBody>
          <a:bodyPr wrap="none" rtlCol="0">
            <a:spAutoFit/>
          </a:bodyPr>
          <a:lstStyle/>
          <a:p>
            <a:r>
              <a:rPr lang="en-US" b="1" dirty="0" smtClean="0">
                <a:solidFill>
                  <a:srgbClr val="C00000"/>
                </a:solidFill>
                <a:latin typeface="Tahoma" pitchFamily="34" charset="0"/>
                <a:ea typeface="Tahoma" pitchFamily="34" charset="0"/>
                <a:cs typeface="Tahoma" pitchFamily="34" charset="0"/>
              </a:rPr>
              <a:t>CO</a:t>
            </a:r>
            <a:r>
              <a:rPr lang="en-US" b="1" baseline="-25000" dirty="0" smtClean="0">
                <a:solidFill>
                  <a:srgbClr val="C00000"/>
                </a:solidFill>
                <a:latin typeface="Tahoma" pitchFamily="34" charset="0"/>
                <a:ea typeface="Tahoma" pitchFamily="34" charset="0"/>
                <a:cs typeface="Tahoma" pitchFamily="34" charset="0"/>
              </a:rPr>
              <a:t>2</a:t>
            </a:r>
            <a:endParaRPr lang="en-US" b="1" baseline="-25000" dirty="0">
              <a:solidFill>
                <a:srgbClr val="C00000"/>
              </a:solidFill>
              <a:latin typeface="Tahoma" pitchFamily="34" charset="0"/>
              <a:ea typeface="Tahoma" pitchFamily="34" charset="0"/>
              <a:cs typeface="Tahoma" pitchFamily="34" charset="0"/>
            </a:endParaRPr>
          </a:p>
        </p:txBody>
      </p:sp>
      <p:sp>
        <p:nvSpPr>
          <p:cNvPr id="5" name="TextBox 4"/>
          <p:cNvSpPr txBox="1"/>
          <p:nvPr/>
        </p:nvSpPr>
        <p:spPr>
          <a:xfrm>
            <a:off x="1886091" y="1295400"/>
            <a:ext cx="638316" cy="369332"/>
          </a:xfrm>
          <a:prstGeom prst="rect">
            <a:avLst/>
          </a:prstGeom>
          <a:solidFill>
            <a:schemeClr val="bg1"/>
          </a:solidFill>
        </p:spPr>
        <p:txBody>
          <a:bodyPr wrap="none" rtlCol="0">
            <a:spAutoFit/>
          </a:bodyPr>
          <a:lstStyle/>
          <a:p>
            <a:r>
              <a:rPr lang="en-US" b="1" dirty="0">
                <a:solidFill>
                  <a:srgbClr val="C00000"/>
                </a:solidFill>
                <a:latin typeface="Tahoma" pitchFamily="34" charset="0"/>
                <a:ea typeface="Tahoma" pitchFamily="34" charset="0"/>
                <a:cs typeface="Tahoma" pitchFamily="34" charset="0"/>
              </a:rPr>
              <a:t>N</a:t>
            </a:r>
            <a:r>
              <a:rPr lang="en-US" b="1" dirty="0" smtClean="0">
                <a:solidFill>
                  <a:srgbClr val="C00000"/>
                </a:solidFill>
                <a:latin typeface="Tahoma" pitchFamily="34" charset="0"/>
                <a:ea typeface="Tahoma" pitchFamily="34" charset="0"/>
                <a:cs typeface="Tahoma" pitchFamily="34" charset="0"/>
              </a:rPr>
              <a:t>O</a:t>
            </a:r>
            <a:r>
              <a:rPr lang="en-US" b="1" baseline="-25000" dirty="0" smtClean="0">
                <a:solidFill>
                  <a:srgbClr val="C00000"/>
                </a:solidFill>
                <a:latin typeface="Tahoma" pitchFamily="34" charset="0"/>
                <a:ea typeface="Tahoma" pitchFamily="34" charset="0"/>
                <a:cs typeface="Tahoma" pitchFamily="34" charset="0"/>
              </a:rPr>
              <a:t>3</a:t>
            </a:r>
            <a:endParaRPr lang="en-US" b="1" baseline="-25000" dirty="0">
              <a:solidFill>
                <a:srgbClr val="C00000"/>
              </a:solidFill>
              <a:latin typeface="Tahoma" pitchFamily="34" charset="0"/>
              <a:ea typeface="Tahoma" pitchFamily="34" charset="0"/>
              <a:cs typeface="Tahoma" pitchFamily="34" charset="0"/>
            </a:endParaRPr>
          </a:p>
        </p:txBody>
      </p:sp>
      <p:sp>
        <p:nvSpPr>
          <p:cNvPr id="6" name="TextBox 5"/>
          <p:cNvSpPr txBox="1"/>
          <p:nvPr/>
        </p:nvSpPr>
        <p:spPr>
          <a:xfrm>
            <a:off x="1978018" y="2145268"/>
            <a:ext cx="460382" cy="369332"/>
          </a:xfrm>
          <a:prstGeom prst="rect">
            <a:avLst/>
          </a:prstGeom>
          <a:solidFill>
            <a:schemeClr val="bg1"/>
          </a:solidFill>
        </p:spPr>
        <p:txBody>
          <a:bodyPr wrap="none" rtlCol="0">
            <a:spAutoFit/>
          </a:bodyPr>
          <a:lstStyle/>
          <a:p>
            <a:r>
              <a:rPr lang="en-US" b="1" dirty="0" smtClean="0">
                <a:solidFill>
                  <a:srgbClr val="C00000"/>
                </a:solidFill>
                <a:latin typeface="Tahoma" pitchFamily="34" charset="0"/>
                <a:ea typeface="Tahoma" pitchFamily="34" charset="0"/>
                <a:cs typeface="Tahoma" pitchFamily="34" charset="0"/>
              </a:rPr>
              <a:t>O</a:t>
            </a:r>
            <a:r>
              <a:rPr lang="en-US" b="1" baseline="-25000" dirty="0" smtClean="0">
                <a:solidFill>
                  <a:srgbClr val="C00000"/>
                </a:solidFill>
                <a:latin typeface="Tahoma" pitchFamily="34" charset="0"/>
                <a:ea typeface="Tahoma" pitchFamily="34" charset="0"/>
                <a:cs typeface="Tahoma" pitchFamily="34" charset="0"/>
              </a:rPr>
              <a:t>2</a:t>
            </a:r>
            <a:endParaRPr lang="en-US" b="1" baseline="-25000" dirty="0">
              <a:solidFill>
                <a:srgbClr val="C00000"/>
              </a:solidFill>
              <a:latin typeface="Tahoma" pitchFamily="34" charset="0"/>
              <a:ea typeface="Tahoma" pitchFamily="34" charset="0"/>
              <a:cs typeface="Tahoma" pitchFamily="34" charset="0"/>
            </a:endParaRPr>
          </a:p>
        </p:txBody>
      </p:sp>
      <p:sp>
        <p:nvSpPr>
          <p:cNvPr id="7" name="TextBox 6"/>
          <p:cNvSpPr txBox="1"/>
          <p:nvPr/>
        </p:nvSpPr>
        <p:spPr>
          <a:xfrm>
            <a:off x="1978018" y="3133655"/>
            <a:ext cx="506870" cy="369332"/>
          </a:xfrm>
          <a:prstGeom prst="rect">
            <a:avLst/>
          </a:prstGeom>
          <a:noFill/>
        </p:spPr>
        <p:txBody>
          <a:bodyPr wrap="none" rtlCol="0">
            <a:spAutoFit/>
          </a:bodyPr>
          <a:lstStyle/>
          <a:p>
            <a:r>
              <a:rPr lang="en-US" b="1" dirty="0" smtClean="0">
                <a:solidFill>
                  <a:srgbClr val="C00000"/>
                </a:solidFill>
                <a:latin typeface="Tahoma" pitchFamily="34" charset="0"/>
                <a:ea typeface="Tahoma" pitchFamily="34" charset="0"/>
                <a:cs typeface="Tahoma" pitchFamily="34" charset="0"/>
              </a:rPr>
              <a:t>pH</a:t>
            </a:r>
            <a:endParaRPr lang="en-US" b="1" baseline="-25000" dirty="0">
              <a:solidFill>
                <a:srgbClr val="C00000"/>
              </a:solidFill>
              <a:latin typeface="Tahoma" pitchFamily="34" charset="0"/>
              <a:ea typeface="Tahoma" pitchFamily="34" charset="0"/>
              <a:cs typeface="Tahoma" pitchFamily="34" charset="0"/>
            </a:endParaRPr>
          </a:p>
        </p:txBody>
      </p:sp>
      <p:sp>
        <p:nvSpPr>
          <p:cNvPr id="8" name="TextBox 7"/>
          <p:cNvSpPr txBox="1"/>
          <p:nvPr/>
        </p:nvSpPr>
        <p:spPr>
          <a:xfrm>
            <a:off x="1447800" y="4066401"/>
            <a:ext cx="847989" cy="276999"/>
          </a:xfrm>
          <a:prstGeom prst="rect">
            <a:avLst/>
          </a:prstGeom>
          <a:solidFill>
            <a:schemeClr val="bg1"/>
          </a:solidFill>
        </p:spPr>
        <p:txBody>
          <a:bodyPr wrap="none" lIns="0" tIns="0" rIns="0" bIns="0" rtlCol="0">
            <a:spAutoFit/>
          </a:bodyPr>
          <a:lstStyle/>
          <a:p>
            <a:r>
              <a:rPr lang="en-US" b="1" dirty="0" smtClean="0">
                <a:solidFill>
                  <a:srgbClr val="C00000"/>
                </a:solidFill>
                <a:latin typeface="Tahoma" pitchFamily="34" charset="0"/>
                <a:ea typeface="Tahoma" pitchFamily="34" charset="0"/>
                <a:cs typeface="Tahoma" pitchFamily="34" charset="0"/>
              </a:rPr>
              <a:t>density</a:t>
            </a:r>
            <a:endParaRPr lang="en-US" b="1" baseline="-25000" dirty="0">
              <a:solidFill>
                <a:srgbClr val="C00000"/>
              </a:solidFill>
              <a:latin typeface="Tahoma" pitchFamily="34" charset="0"/>
              <a:ea typeface="Tahoma" pitchFamily="34" charset="0"/>
              <a:cs typeface="Tahoma" pitchFamily="34" charset="0"/>
            </a:endParaRPr>
          </a:p>
        </p:txBody>
      </p:sp>
      <p:sp>
        <p:nvSpPr>
          <p:cNvPr id="9" name="TextBox 8"/>
          <p:cNvSpPr txBox="1"/>
          <p:nvPr/>
        </p:nvSpPr>
        <p:spPr>
          <a:xfrm>
            <a:off x="683227" y="4980801"/>
            <a:ext cx="1907573" cy="276999"/>
          </a:xfrm>
          <a:prstGeom prst="rect">
            <a:avLst/>
          </a:prstGeom>
          <a:solidFill>
            <a:schemeClr val="bg1"/>
          </a:solidFill>
        </p:spPr>
        <p:txBody>
          <a:bodyPr wrap="none" lIns="0" tIns="0" rIns="0" bIns="0" rtlCol="0">
            <a:spAutoFit/>
          </a:bodyPr>
          <a:lstStyle/>
          <a:p>
            <a:r>
              <a:rPr lang="en-US" b="1" dirty="0" err="1" smtClean="0">
                <a:solidFill>
                  <a:srgbClr val="C00000"/>
                </a:solidFill>
                <a:latin typeface="Tahoma" pitchFamily="34" charset="0"/>
                <a:ea typeface="Tahoma" pitchFamily="34" charset="0"/>
                <a:cs typeface="Tahoma" pitchFamily="34" charset="0"/>
              </a:rPr>
              <a:t>Chl</a:t>
            </a:r>
            <a:r>
              <a:rPr lang="en-US" b="1" dirty="0" smtClean="0">
                <a:solidFill>
                  <a:srgbClr val="C00000"/>
                </a:solidFill>
                <a:latin typeface="Tahoma" pitchFamily="34" charset="0"/>
                <a:ea typeface="Tahoma" pitchFamily="34" charset="0"/>
                <a:cs typeface="Tahoma" pitchFamily="34" charset="0"/>
              </a:rPr>
              <a:t> fluorescence</a:t>
            </a:r>
            <a:endParaRPr lang="en-US" b="1" baseline="-25000" dirty="0">
              <a:solidFill>
                <a:srgbClr val="C00000"/>
              </a:solidFill>
              <a:latin typeface="Tahoma" pitchFamily="34" charset="0"/>
              <a:ea typeface="Tahoma" pitchFamily="34" charset="0"/>
              <a:cs typeface="Tahoma" pitchFamily="34" charset="0"/>
            </a:endParaRPr>
          </a:p>
        </p:txBody>
      </p:sp>
      <p:sp>
        <p:nvSpPr>
          <p:cNvPr id="10" name="TextBox 9"/>
          <p:cNvSpPr txBox="1"/>
          <p:nvPr/>
        </p:nvSpPr>
        <p:spPr>
          <a:xfrm>
            <a:off x="685800" y="5819001"/>
            <a:ext cx="1771319" cy="276999"/>
          </a:xfrm>
          <a:prstGeom prst="rect">
            <a:avLst/>
          </a:prstGeom>
          <a:solidFill>
            <a:schemeClr val="bg1"/>
          </a:solidFill>
        </p:spPr>
        <p:txBody>
          <a:bodyPr wrap="none" lIns="0" tIns="0" rIns="0" bIns="0" rtlCol="0">
            <a:spAutoFit/>
          </a:bodyPr>
          <a:lstStyle/>
          <a:p>
            <a:r>
              <a:rPr lang="en-US" b="1" dirty="0">
                <a:solidFill>
                  <a:srgbClr val="C00000"/>
                </a:solidFill>
                <a:latin typeface="Tahoma" pitchFamily="34" charset="0"/>
                <a:ea typeface="Tahoma" pitchFamily="34" charset="0"/>
                <a:cs typeface="Tahoma" pitchFamily="34" charset="0"/>
              </a:rPr>
              <a:t>i</a:t>
            </a:r>
            <a:r>
              <a:rPr lang="en-US" b="1" dirty="0" smtClean="0">
                <a:solidFill>
                  <a:srgbClr val="C00000"/>
                </a:solidFill>
                <a:latin typeface="Tahoma" pitchFamily="34" charset="0"/>
                <a:ea typeface="Tahoma" pitchFamily="34" charset="0"/>
                <a:cs typeface="Tahoma" pitchFamily="34" charset="0"/>
              </a:rPr>
              <a:t>sotherm depth</a:t>
            </a:r>
            <a:endParaRPr lang="en-US" b="1" baseline="-25000" dirty="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205537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533400"/>
          </a:xfrm>
          <a:prstGeom prst="rect">
            <a:avLst/>
          </a:prstGeom>
          <a:solidFill>
            <a:srgbClr val="00005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1" name="Rectangle 6"/>
          <p:cNvSpPr>
            <a:spLocks noChangeArrowheads="1"/>
          </p:cNvSpPr>
          <p:nvPr/>
        </p:nvSpPr>
        <p:spPr bwMode="auto">
          <a:xfrm>
            <a:off x="0" y="0"/>
            <a:ext cx="9144000" cy="481013"/>
          </a:xfrm>
          <a:prstGeom prst="rect">
            <a:avLst/>
          </a:prstGeom>
          <a:noFill/>
          <a:ln>
            <a:noFill/>
          </a:ln>
          <a:effectLst/>
          <a:extLst>
            <a:ext uri="{909E8E84-426E-40DD-AFC4-6F175D3DCCD1}">
              <a14:hiddenFill xmlns:a14="http://schemas.microsoft.com/office/drawing/2010/main">
                <a:solidFill>
                  <a:srgbClr val="00005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p>
        </p:txBody>
      </p:sp>
      <p:sp>
        <p:nvSpPr>
          <p:cNvPr id="12292" name="Text Box 7"/>
          <p:cNvSpPr txBox="1">
            <a:spLocks noChangeArrowheads="1"/>
          </p:cNvSpPr>
          <p:nvPr/>
        </p:nvSpPr>
        <p:spPr bwMode="auto">
          <a:xfrm>
            <a:off x="596900" y="30162"/>
            <a:ext cx="73279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2200" b="1" dirty="0">
                <a:solidFill>
                  <a:schemeClr val="bg1"/>
                </a:solidFill>
                <a:latin typeface="Tahoma" pitchFamily="34" charset="0"/>
              </a:rPr>
              <a:t>Example for sequence of events directly observed  </a:t>
            </a:r>
          </a:p>
        </p:txBody>
      </p:sp>
      <p:grpSp>
        <p:nvGrpSpPr>
          <p:cNvPr id="2" name="Group 1"/>
          <p:cNvGrpSpPr/>
          <p:nvPr/>
        </p:nvGrpSpPr>
        <p:grpSpPr>
          <a:xfrm>
            <a:off x="828675" y="1371600"/>
            <a:ext cx="7943850" cy="5311775"/>
            <a:chOff x="1276350" y="762000"/>
            <a:chExt cx="7943850" cy="5311775"/>
          </a:xfrm>
        </p:grpSpPr>
        <p:grpSp>
          <p:nvGrpSpPr>
            <p:cNvPr id="12290" name="Group 2"/>
            <p:cNvGrpSpPr>
              <a:grpSpLocks/>
            </p:cNvGrpSpPr>
            <p:nvPr/>
          </p:nvGrpSpPr>
          <p:grpSpPr bwMode="auto">
            <a:xfrm>
              <a:off x="1276350" y="1371600"/>
              <a:ext cx="7943850" cy="4702175"/>
              <a:chOff x="804" y="1358"/>
              <a:chExt cx="5004" cy="2962"/>
            </a:xfrm>
          </p:grpSpPr>
          <p:pic>
            <p:nvPicPr>
              <p:cNvPr id="12301" name="Picture 3"/>
              <p:cNvPicPr>
                <a:picLocks noChangeAspect="1" noChangeArrowheads="1"/>
              </p:cNvPicPr>
              <p:nvPr/>
            </p:nvPicPr>
            <p:blipFill>
              <a:blip r:embed="rId3">
                <a:extLst>
                  <a:ext uri="{28A0092B-C50C-407E-A947-70E740481C1C}">
                    <a14:useLocalDpi xmlns:a14="http://schemas.microsoft.com/office/drawing/2010/main" val="0"/>
                  </a:ext>
                </a:extLst>
              </a:blip>
              <a:srcRect t="35373" b="34615"/>
              <a:stretch>
                <a:fillRect/>
              </a:stretch>
            </p:blipFill>
            <p:spPr bwMode="auto">
              <a:xfrm>
                <a:off x="810" y="1358"/>
                <a:ext cx="4998" cy="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2" name="Picture 4"/>
              <p:cNvPicPr>
                <a:picLocks noChangeAspect="1" noChangeArrowheads="1"/>
              </p:cNvPicPr>
              <p:nvPr/>
            </p:nvPicPr>
            <p:blipFill>
              <a:blip r:embed="rId4">
                <a:extLst>
                  <a:ext uri="{28A0092B-C50C-407E-A947-70E740481C1C}">
                    <a14:useLocalDpi xmlns:a14="http://schemas.microsoft.com/office/drawing/2010/main" val="0"/>
                  </a:ext>
                </a:extLst>
              </a:blip>
              <a:srcRect t="81583"/>
              <a:stretch>
                <a:fillRect/>
              </a:stretch>
            </p:blipFill>
            <p:spPr bwMode="auto">
              <a:xfrm>
                <a:off x="804" y="2448"/>
                <a:ext cx="5004"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3" name="Picture 5"/>
              <p:cNvPicPr>
                <a:picLocks noChangeAspect="1" noChangeArrowheads="1"/>
              </p:cNvPicPr>
              <p:nvPr/>
            </p:nvPicPr>
            <p:blipFill>
              <a:blip r:embed="rId5">
                <a:extLst>
                  <a:ext uri="{28A0092B-C50C-407E-A947-70E740481C1C}">
                    <a14:useLocalDpi xmlns:a14="http://schemas.microsoft.com/office/drawing/2010/main" val="0"/>
                  </a:ext>
                </a:extLst>
              </a:blip>
              <a:srcRect t="50647" b="33765"/>
              <a:stretch>
                <a:fillRect/>
              </a:stretch>
            </p:blipFill>
            <p:spPr bwMode="auto">
              <a:xfrm>
                <a:off x="804" y="3345"/>
                <a:ext cx="5004" cy="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293" name="Text Box 9"/>
            <p:cNvSpPr txBox="1">
              <a:spLocks noChangeArrowheads="1"/>
            </p:cNvSpPr>
            <p:nvPr/>
          </p:nvSpPr>
          <p:spPr bwMode="auto">
            <a:xfrm>
              <a:off x="3581400" y="762000"/>
              <a:ext cx="1524000" cy="1155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400" b="1">
                  <a:solidFill>
                    <a:srgbClr val="FF0000"/>
                  </a:solidFill>
                </a:rPr>
                <a:t>1: Upwelling </a:t>
              </a:r>
              <a:br>
                <a:rPr lang="en-US" altLang="en-US" sz="1400" b="1">
                  <a:solidFill>
                    <a:srgbClr val="FF0000"/>
                  </a:solidFill>
                </a:rPr>
              </a:br>
              <a:r>
                <a:rPr lang="en-US" altLang="en-US" sz="1400" b="1">
                  <a:solidFill>
                    <a:srgbClr val="FF0000"/>
                  </a:solidFill>
                </a:rPr>
                <a:t>    brings low</a:t>
              </a:r>
              <a:br>
                <a:rPr lang="en-US" altLang="en-US" sz="1400" b="1">
                  <a:solidFill>
                    <a:srgbClr val="FF0000"/>
                  </a:solidFill>
                </a:rPr>
              </a:br>
              <a:r>
                <a:rPr lang="en-US" altLang="en-US" sz="1400" b="1">
                  <a:solidFill>
                    <a:srgbClr val="FF0000"/>
                  </a:solidFill>
                </a:rPr>
                <a:t>    pH/high CO</a:t>
              </a:r>
              <a:r>
                <a:rPr lang="en-US" altLang="en-US" sz="1400" b="1" baseline="-25000">
                  <a:solidFill>
                    <a:srgbClr val="FF0000"/>
                  </a:solidFill>
                </a:rPr>
                <a:t>2</a:t>
              </a:r>
              <a:br>
                <a:rPr lang="en-US" altLang="en-US" sz="1400" b="1" baseline="-25000">
                  <a:solidFill>
                    <a:srgbClr val="FF0000"/>
                  </a:solidFill>
                </a:rPr>
              </a:br>
              <a:r>
                <a:rPr lang="en-US" altLang="en-US" sz="1400" b="1" baseline="-25000">
                  <a:solidFill>
                    <a:srgbClr val="FF0000"/>
                  </a:solidFill>
                </a:rPr>
                <a:t>   </a:t>
              </a:r>
              <a:r>
                <a:rPr lang="en-US" altLang="en-US" sz="1400" b="1">
                  <a:solidFill>
                    <a:srgbClr val="FF0000"/>
                  </a:solidFill>
                </a:rPr>
                <a:t>  and nutrients </a:t>
              </a:r>
              <a:br>
                <a:rPr lang="en-US" altLang="en-US" sz="1400" b="1">
                  <a:solidFill>
                    <a:srgbClr val="FF0000"/>
                  </a:solidFill>
                </a:rPr>
              </a:br>
              <a:r>
                <a:rPr lang="en-US" altLang="en-US" sz="1400" b="1">
                  <a:solidFill>
                    <a:srgbClr val="FF0000"/>
                  </a:solidFill>
                </a:rPr>
                <a:t>    to surface</a:t>
              </a:r>
            </a:p>
          </p:txBody>
        </p:sp>
        <p:sp>
          <p:nvSpPr>
            <p:cNvPr id="12294" name="Line 10"/>
            <p:cNvSpPr>
              <a:spLocks noChangeShapeType="1"/>
            </p:cNvSpPr>
            <p:nvPr/>
          </p:nvSpPr>
          <p:spPr bwMode="auto">
            <a:xfrm>
              <a:off x="4800600" y="1752600"/>
              <a:ext cx="38100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11"/>
            <p:cNvSpPr>
              <a:spLocks noChangeShapeType="1"/>
            </p:cNvSpPr>
            <p:nvPr/>
          </p:nvSpPr>
          <p:spPr bwMode="auto">
            <a:xfrm>
              <a:off x="4419600" y="1905000"/>
              <a:ext cx="762000" cy="1752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Text Box 12"/>
            <p:cNvSpPr txBox="1">
              <a:spLocks noChangeArrowheads="1"/>
            </p:cNvSpPr>
            <p:nvPr/>
          </p:nvSpPr>
          <p:spPr bwMode="auto">
            <a:xfrm>
              <a:off x="3733800" y="4876800"/>
              <a:ext cx="1524000"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400" b="1">
                  <a:solidFill>
                    <a:srgbClr val="FF0000"/>
                  </a:solidFill>
                </a:rPr>
                <a:t>2: nutrients </a:t>
              </a:r>
              <a:br>
                <a:rPr lang="en-US" altLang="en-US" sz="1400" b="1">
                  <a:solidFill>
                    <a:srgbClr val="FF0000"/>
                  </a:solidFill>
                </a:rPr>
              </a:br>
              <a:r>
                <a:rPr lang="en-US" altLang="en-US" sz="1400" b="1">
                  <a:solidFill>
                    <a:srgbClr val="FF0000"/>
                  </a:solidFill>
                </a:rPr>
                <a:t>    cause bloom</a:t>
              </a:r>
            </a:p>
          </p:txBody>
        </p:sp>
        <p:sp>
          <p:nvSpPr>
            <p:cNvPr id="12297" name="Line 13"/>
            <p:cNvSpPr>
              <a:spLocks noChangeShapeType="1"/>
            </p:cNvSpPr>
            <p:nvPr/>
          </p:nvSpPr>
          <p:spPr bwMode="auto">
            <a:xfrm>
              <a:off x="4953000" y="5105400"/>
              <a:ext cx="685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4"/>
            <p:cNvSpPr txBox="1">
              <a:spLocks noChangeArrowheads="1"/>
            </p:cNvSpPr>
            <p:nvPr/>
          </p:nvSpPr>
          <p:spPr bwMode="auto">
            <a:xfrm>
              <a:off x="6172200" y="1600200"/>
              <a:ext cx="1524000"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400" b="1">
                  <a:solidFill>
                    <a:srgbClr val="FF9900"/>
                  </a:solidFill>
                </a:rPr>
                <a:t>3: Bloom draws</a:t>
              </a:r>
              <a:br>
                <a:rPr lang="en-US" altLang="en-US" sz="1400" b="1">
                  <a:solidFill>
                    <a:srgbClr val="FF9900"/>
                  </a:solidFill>
                </a:rPr>
              </a:br>
              <a:r>
                <a:rPr lang="en-US" altLang="en-US" sz="1400" b="1">
                  <a:solidFill>
                    <a:srgbClr val="FF9900"/>
                  </a:solidFill>
                </a:rPr>
                <a:t>    down CO</a:t>
              </a:r>
              <a:r>
                <a:rPr lang="en-US" altLang="en-US" sz="1400" b="1" baseline="-25000">
                  <a:solidFill>
                    <a:srgbClr val="FF9900"/>
                  </a:solidFill>
                </a:rPr>
                <a:t>2</a:t>
              </a:r>
            </a:p>
          </p:txBody>
        </p:sp>
        <p:sp>
          <p:nvSpPr>
            <p:cNvPr id="12299" name="Line 15"/>
            <p:cNvSpPr>
              <a:spLocks noChangeShapeType="1"/>
            </p:cNvSpPr>
            <p:nvPr/>
          </p:nvSpPr>
          <p:spPr bwMode="auto">
            <a:xfrm flipH="1">
              <a:off x="6019800" y="2057400"/>
              <a:ext cx="304800" cy="45720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00" name="Text Box 16"/>
          <p:cNvSpPr txBox="1">
            <a:spLocks noChangeArrowheads="1"/>
          </p:cNvSpPr>
          <p:nvPr/>
        </p:nvSpPr>
        <p:spPr bwMode="auto">
          <a:xfrm>
            <a:off x="6477000" y="1662248"/>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400">
                <a:solidFill>
                  <a:schemeClr val="hlink"/>
                </a:solidFill>
              </a:rPr>
              <a:t>(CCE-2 real-time data example)</a:t>
            </a:r>
          </a:p>
        </p:txBody>
      </p:sp>
      <p:sp>
        <p:nvSpPr>
          <p:cNvPr id="16" name="Text Box 9"/>
          <p:cNvSpPr txBox="1">
            <a:spLocks noChangeArrowheads="1"/>
          </p:cNvSpPr>
          <p:nvPr/>
        </p:nvSpPr>
        <p:spPr bwMode="auto">
          <a:xfrm>
            <a:off x="540495" y="928609"/>
            <a:ext cx="82990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a:r>
              <a:rPr lang="en-US" altLang="en-US" sz="2000" b="1" dirty="0" smtClean="0">
                <a:solidFill>
                  <a:srgbClr val="000099"/>
                </a:solidFill>
              </a:rPr>
              <a:t>Detailed processes during upwelling events visible with moorings:</a:t>
            </a:r>
            <a:endParaRPr lang="en-US" altLang="en-US" sz="2000" b="1" dirty="0">
              <a:solidFill>
                <a:srgbClr val="000099"/>
              </a:solidFill>
            </a:endParaRPr>
          </a:p>
        </p:txBody>
      </p:sp>
    </p:spTree>
    <p:extLst>
      <p:ext uri="{BB962C8B-B14F-4D97-AF65-F5344CB8AC3E}">
        <p14:creationId xmlns:p14="http://schemas.microsoft.com/office/powerpoint/2010/main" val="164785215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33400"/>
          </a:xfrm>
          <a:prstGeom prst="rect">
            <a:avLst/>
          </a:prstGeom>
          <a:solidFill>
            <a:srgbClr val="00005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TextBox 2"/>
          <p:cNvSpPr txBox="1"/>
          <p:nvPr/>
        </p:nvSpPr>
        <p:spPr>
          <a:xfrm>
            <a:off x="609600" y="26313"/>
            <a:ext cx="8839200" cy="430887"/>
          </a:xfrm>
          <a:prstGeom prst="rect">
            <a:avLst/>
          </a:prstGeom>
          <a:noFill/>
        </p:spPr>
        <p:txBody>
          <a:bodyPr wrap="square" rtlCol="0">
            <a:spAutoFit/>
          </a:bodyPr>
          <a:lstStyle/>
          <a:p>
            <a:r>
              <a:rPr lang="en-US" sz="2200" b="1" dirty="0" smtClean="0">
                <a:solidFill>
                  <a:schemeClr val="bg1"/>
                </a:solidFill>
                <a:latin typeface="Tahoma" pitchFamily="34" charset="0"/>
                <a:ea typeface="Tahoma" pitchFamily="34" charset="0"/>
                <a:cs typeface="Tahoma" pitchFamily="34" charset="0"/>
              </a:rPr>
              <a:t>Statistics of upwelling events (3 years) at CCE2, 15m </a:t>
            </a:r>
            <a:endParaRPr lang="en-US" sz="2200" b="1" dirty="0">
              <a:solidFill>
                <a:schemeClr val="bg1"/>
              </a:solidFill>
              <a:latin typeface="Tahoma" pitchFamily="34" charset="0"/>
              <a:ea typeface="Tahoma" pitchFamily="34" charset="0"/>
              <a:cs typeface="Tahoma" pitchFamily="34" charset="0"/>
            </a:endParaRPr>
          </a:p>
        </p:txBody>
      </p:sp>
      <p:grpSp>
        <p:nvGrpSpPr>
          <p:cNvPr id="11" name="Group 10"/>
          <p:cNvGrpSpPr/>
          <p:nvPr/>
        </p:nvGrpSpPr>
        <p:grpSpPr>
          <a:xfrm>
            <a:off x="461768" y="1295400"/>
            <a:ext cx="8225032" cy="5095009"/>
            <a:chOff x="425808" y="1381991"/>
            <a:chExt cx="8225032" cy="5095009"/>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80"/>
            <a:stretch/>
          </p:blipFill>
          <p:spPr bwMode="auto">
            <a:xfrm>
              <a:off x="425808" y="1381991"/>
              <a:ext cx="8225032" cy="509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733800" y="1600200"/>
              <a:ext cx="2133600" cy="685800"/>
            </a:xfrm>
            <a:prstGeom prst="roundRect">
              <a:avLst/>
            </a:prstGeom>
            <a:solidFill>
              <a:srgbClr val="C00000">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267200" y="4353791"/>
              <a:ext cx="1600200" cy="685800"/>
            </a:xfrm>
            <a:prstGeom prst="roundRect">
              <a:avLst/>
            </a:prstGeom>
            <a:solidFill>
              <a:srgbClr val="C00000">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267200" y="5638800"/>
              <a:ext cx="1600200" cy="685800"/>
            </a:xfrm>
            <a:prstGeom prst="roundRect">
              <a:avLst/>
            </a:prstGeom>
            <a:solidFill>
              <a:srgbClr val="C00000">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9400" y="5410200"/>
              <a:ext cx="1000595" cy="523220"/>
            </a:xfrm>
            <a:prstGeom prst="rect">
              <a:avLst/>
            </a:prstGeom>
            <a:solidFill>
              <a:schemeClr val="bg1"/>
            </a:solidFill>
          </p:spPr>
          <p:txBody>
            <a:bodyPr wrap="none">
              <a:spAutoFit/>
            </a:bodyPr>
            <a:lstStyle/>
            <a:p>
              <a:r>
                <a:rPr lang="el-GR" sz="2800" b="1" dirty="0" smtClean="0">
                  <a:solidFill>
                    <a:srgbClr val="C00000"/>
                  </a:solidFill>
                  <a:latin typeface="Tahoma" pitchFamily="34" charset="0"/>
                  <a:ea typeface="Tahoma" pitchFamily="34" charset="0"/>
                  <a:cs typeface="Tahoma" pitchFamily="34" charset="0"/>
                </a:rPr>
                <a:t>Ω</a:t>
              </a:r>
              <a:r>
                <a:rPr lang="en-US" sz="2800" b="1" baseline="-25000" dirty="0" err="1" smtClean="0">
                  <a:solidFill>
                    <a:srgbClr val="C00000"/>
                  </a:solidFill>
                  <a:latin typeface="Tahoma" pitchFamily="34" charset="0"/>
                  <a:ea typeface="Tahoma" pitchFamily="34" charset="0"/>
                  <a:cs typeface="Tahoma" pitchFamily="34" charset="0"/>
                </a:rPr>
                <a:t>arag</a:t>
              </a:r>
              <a:endParaRPr lang="en-US" sz="2800" baseline="-25000" dirty="0"/>
            </a:p>
          </p:txBody>
        </p:sp>
        <p:sp>
          <p:nvSpPr>
            <p:cNvPr id="8" name="Rectangle 7"/>
            <p:cNvSpPr/>
            <p:nvPr/>
          </p:nvSpPr>
          <p:spPr>
            <a:xfrm>
              <a:off x="2819400" y="4038600"/>
              <a:ext cx="614271" cy="461665"/>
            </a:xfrm>
            <a:prstGeom prst="rect">
              <a:avLst/>
            </a:prstGeom>
            <a:solidFill>
              <a:schemeClr val="bg1"/>
            </a:solidFill>
          </p:spPr>
          <p:txBody>
            <a:bodyPr wrap="none">
              <a:spAutoFit/>
            </a:bodyPr>
            <a:lstStyle/>
            <a:p>
              <a:r>
                <a:rPr lang="en-US" sz="2400" b="1" dirty="0" smtClean="0">
                  <a:solidFill>
                    <a:srgbClr val="C00000"/>
                  </a:solidFill>
                  <a:latin typeface="Tahoma" pitchFamily="34" charset="0"/>
                  <a:ea typeface="Tahoma" pitchFamily="34" charset="0"/>
                  <a:cs typeface="Tahoma" pitchFamily="34" charset="0"/>
                </a:rPr>
                <a:t>pH</a:t>
              </a:r>
              <a:endParaRPr lang="en-US" sz="2400" baseline="-25000" dirty="0"/>
            </a:p>
          </p:txBody>
        </p:sp>
        <p:sp>
          <p:nvSpPr>
            <p:cNvPr id="9" name="Rectangle 8"/>
            <p:cNvSpPr/>
            <p:nvPr/>
          </p:nvSpPr>
          <p:spPr>
            <a:xfrm>
              <a:off x="2462528" y="2743200"/>
              <a:ext cx="1576072" cy="400110"/>
            </a:xfrm>
            <a:prstGeom prst="rect">
              <a:avLst/>
            </a:prstGeom>
            <a:solidFill>
              <a:schemeClr val="bg1"/>
            </a:solidFill>
          </p:spPr>
          <p:txBody>
            <a:bodyPr wrap="none">
              <a:spAutoFit/>
            </a:bodyPr>
            <a:lstStyle/>
            <a:p>
              <a:r>
                <a:rPr lang="en-US" sz="2000" b="1" dirty="0" smtClean="0">
                  <a:solidFill>
                    <a:srgbClr val="C00000"/>
                  </a:solidFill>
                  <a:latin typeface="Tahoma" pitchFamily="34" charset="0"/>
                  <a:ea typeface="Tahoma" pitchFamily="34" charset="0"/>
                  <a:cs typeface="Tahoma" pitchFamily="34" charset="0"/>
                </a:rPr>
                <a:t>DO (</a:t>
              </a:r>
              <a:r>
                <a:rPr lang="el-GR" sz="2000" b="1" dirty="0" smtClean="0">
                  <a:solidFill>
                    <a:srgbClr val="C00000"/>
                  </a:solidFill>
                  <a:latin typeface="Tahoma" pitchFamily="34" charset="0"/>
                  <a:ea typeface="Tahoma" pitchFamily="34" charset="0"/>
                  <a:cs typeface="Tahoma" pitchFamily="34" charset="0"/>
                </a:rPr>
                <a:t>μ</a:t>
              </a:r>
              <a:r>
                <a:rPr lang="en-US" sz="2000" b="1" dirty="0" smtClean="0">
                  <a:solidFill>
                    <a:srgbClr val="C00000"/>
                  </a:solidFill>
                  <a:latin typeface="Tahoma" pitchFamily="34" charset="0"/>
                  <a:ea typeface="Tahoma" pitchFamily="34" charset="0"/>
                  <a:cs typeface="Tahoma" pitchFamily="34" charset="0"/>
                </a:rPr>
                <a:t>M/L)</a:t>
              </a:r>
              <a:endParaRPr lang="en-US" sz="2000" baseline="-25000" dirty="0"/>
            </a:p>
          </p:txBody>
        </p:sp>
      </p:grpSp>
    </p:spTree>
    <p:extLst>
      <p:ext uri="{BB962C8B-B14F-4D97-AF65-F5344CB8AC3E}">
        <p14:creationId xmlns:p14="http://schemas.microsoft.com/office/powerpoint/2010/main" val="77139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33400"/>
          </a:xfrm>
          <a:prstGeom prst="rect">
            <a:avLst/>
          </a:prstGeom>
          <a:solidFill>
            <a:srgbClr val="00005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Box 8"/>
          <p:cNvSpPr txBox="1"/>
          <p:nvPr/>
        </p:nvSpPr>
        <p:spPr>
          <a:xfrm>
            <a:off x="76200" y="26313"/>
            <a:ext cx="9067800" cy="430887"/>
          </a:xfrm>
          <a:prstGeom prst="rect">
            <a:avLst/>
          </a:prstGeom>
          <a:noFill/>
        </p:spPr>
        <p:txBody>
          <a:bodyPr wrap="square" rtlCol="0">
            <a:spAutoFit/>
          </a:bodyPr>
          <a:lstStyle/>
          <a:p>
            <a:r>
              <a:rPr lang="en-US" sz="2200" b="1" dirty="0" smtClean="0">
                <a:solidFill>
                  <a:schemeClr val="bg1"/>
                </a:solidFill>
                <a:latin typeface="Tahoma" pitchFamily="34" charset="0"/>
                <a:ea typeface="Tahoma" pitchFamily="34" charset="0"/>
                <a:cs typeface="Tahoma" pitchFamily="34" charset="0"/>
              </a:rPr>
              <a:t>The 2014 warm anomaly:  biogeochemical/ecosystem changes </a:t>
            </a:r>
            <a:endParaRPr lang="en-US" sz="2200" b="1" dirty="0">
              <a:solidFill>
                <a:schemeClr val="bg1"/>
              </a:solidFill>
              <a:latin typeface="Tahoma" pitchFamily="34" charset="0"/>
              <a:ea typeface="Tahoma" pitchFamily="34" charset="0"/>
              <a:cs typeface="Tahoma"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1442"/>
            <a:ext cx="7040563" cy="314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676400" y="926068"/>
            <a:ext cx="1426994" cy="369332"/>
          </a:xfrm>
          <a:prstGeom prst="rect">
            <a:avLst/>
          </a:prstGeom>
          <a:noFill/>
        </p:spPr>
        <p:txBody>
          <a:bodyPr wrap="none" rtlCol="0">
            <a:spAutoFit/>
          </a:bodyPr>
          <a:lstStyle/>
          <a:p>
            <a:r>
              <a:rPr lang="en-US" b="1" dirty="0" smtClean="0"/>
              <a:t>Del Mar 35m</a:t>
            </a:r>
            <a:endParaRPr lang="en-US" b="1" dirty="0"/>
          </a:p>
        </p:txBody>
      </p:sp>
      <p:cxnSp>
        <p:nvCxnSpPr>
          <p:cNvPr id="3" name="Straight Arrow Connector 2"/>
          <p:cNvCxnSpPr/>
          <p:nvPr/>
        </p:nvCxnSpPr>
        <p:spPr>
          <a:xfrm flipH="1">
            <a:off x="3534798" y="1295400"/>
            <a:ext cx="275202" cy="8672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29000" y="1002268"/>
            <a:ext cx="880369" cy="369332"/>
          </a:xfrm>
          <a:prstGeom prst="rect">
            <a:avLst/>
          </a:prstGeom>
          <a:noFill/>
        </p:spPr>
        <p:txBody>
          <a:bodyPr wrap="none" rtlCol="0">
            <a:spAutoFit/>
          </a:bodyPr>
          <a:lstStyle/>
          <a:p>
            <a:r>
              <a:rPr lang="en-US" dirty="0" smtClean="0"/>
              <a:t>La Niña</a:t>
            </a:r>
            <a:endParaRPr lang="en-US" dirty="0"/>
          </a:p>
        </p:txBody>
      </p:sp>
      <p:sp>
        <p:nvSpPr>
          <p:cNvPr id="18" name="TextBox 17"/>
          <p:cNvSpPr txBox="1"/>
          <p:nvPr/>
        </p:nvSpPr>
        <p:spPr>
          <a:xfrm>
            <a:off x="4799811" y="2811754"/>
            <a:ext cx="1296189" cy="541046"/>
          </a:xfrm>
          <a:prstGeom prst="rect">
            <a:avLst/>
          </a:prstGeom>
          <a:noFill/>
        </p:spPr>
        <p:txBody>
          <a:bodyPr wrap="none" rtlCol="0">
            <a:spAutoFit/>
          </a:bodyPr>
          <a:lstStyle/>
          <a:p>
            <a:pPr>
              <a:lnSpc>
                <a:spcPct val="80000"/>
              </a:lnSpc>
            </a:pPr>
            <a:r>
              <a:rPr lang="en-US" dirty="0" smtClean="0"/>
              <a:t>2014 warm </a:t>
            </a:r>
            <a:br>
              <a:rPr lang="en-US" dirty="0" smtClean="0"/>
            </a:br>
            <a:r>
              <a:rPr lang="en-US" dirty="0" smtClean="0"/>
              <a:t>anomaly</a:t>
            </a:r>
            <a:endParaRPr lang="en-US" dirty="0"/>
          </a:p>
        </p:txBody>
      </p:sp>
      <p:cxnSp>
        <p:nvCxnSpPr>
          <p:cNvPr id="19" name="Straight Arrow Connector 18"/>
          <p:cNvCxnSpPr/>
          <p:nvPr/>
        </p:nvCxnSpPr>
        <p:spPr>
          <a:xfrm flipV="1">
            <a:off x="5447905" y="1934022"/>
            <a:ext cx="419495" cy="8777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497782" y="1639669"/>
            <a:ext cx="2798618" cy="646331"/>
          </a:xfrm>
          <a:prstGeom prst="rect">
            <a:avLst/>
          </a:prstGeom>
        </p:spPr>
        <p:txBody>
          <a:bodyPr wrap="square">
            <a:spAutoFit/>
          </a:bodyPr>
          <a:lstStyle/>
          <a:p>
            <a:r>
              <a:rPr lang="en-US" b="1" dirty="0" err="1">
                <a:solidFill>
                  <a:srgbClr val="003399"/>
                </a:solidFill>
                <a:latin typeface="Tahoma" pitchFamily="34" charset="0"/>
                <a:ea typeface="Tahoma" pitchFamily="34" charset="0"/>
                <a:cs typeface="Tahoma" pitchFamily="34" charset="0"/>
              </a:rPr>
              <a:t>Interannual</a:t>
            </a:r>
            <a:r>
              <a:rPr lang="en-US" b="1" dirty="0">
                <a:solidFill>
                  <a:srgbClr val="003399"/>
                </a:solidFill>
                <a:latin typeface="Tahoma" pitchFamily="34" charset="0"/>
                <a:ea typeface="Tahoma" pitchFamily="34" charset="0"/>
                <a:cs typeface="Tahoma" pitchFamily="34" charset="0"/>
              </a:rPr>
              <a:t> changes in pH and </a:t>
            </a:r>
            <a:r>
              <a:rPr lang="el-GR" b="1" dirty="0">
                <a:solidFill>
                  <a:srgbClr val="003399"/>
                </a:solidFill>
                <a:latin typeface="Tahoma" pitchFamily="34" charset="0"/>
                <a:ea typeface="Tahoma" pitchFamily="34" charset="0"/>
                <a:cs typeface="Tahoma" pitchFamily="34" charset="0"/>
              </a:rPr>
              <a:t>Ω</a:t>
            </a:r>
            <a:r>
              <a:rPr lang="en-US" b="1" baseline="-25000" dirty="0" err="1">
                <a:solidFill>
                  <a:srgbClr val="003399"/>
                </a:solidFill>
                <a:latin typeface="Tahoma" pitchFamily="34" charset="0"/>
                <a:ea typeface="Tahoma" pitchFamily="34" charset="0"/>
                <a:cs typeface="Tahoma" pitchFamily="34" charset="0"/>
              </a:rPr>
              <a:t>arag</a:t>
            </a:r>
            <a:r>
              <a:rPr lang="en-US" b="1" dirty="0">
                <a:solidFill>
                  <a:srgbClr val="003399"/>
                </a:solidFill>
                <a:latin typeface="Tahoma" pitchFamily="34" charset="0"/>
                <a:ea typeface="Tahoma" pitchFamily="34" charset="0"/>
                <a:cs typeface="Tahoma" pitchFamily="34" charset="0"/>
              </a:rPr>
              <a:t> </a:t>
            </a: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832" b="72682"/>
          <a:stretch/>
        </p:blipFill>
        <p:spPr bwMode="auto">
          <a:xfrm>
            <a:off x="24013" y="4267199"/>
            <a:ext cx="6224387" cy="9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1785" r="-12610" b="4108"/>
          <a:stretch/>
        </p:blipFill>
        <p:spPr bwMode="auto">
          <a:xfrm>
            <a:off x="15874" y="6359236"/>
            <a:ext cx="6689726" cy="28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05" t="13742" r="1" b="72793"/>
          <a:stretch/>
        </p:blipFill>
        <p:spPr bwMode="auto">
          <a:xfrm>
            <a:off x="152401" y="5372283"/>
            <a:ext cx="6095999" cy="9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6477000" y="4724400"/>
            <a:ext cx="2798618" cy="1200329"/>
          </a:xfrm>
          <a:prstGeom prst="rect">
            <a:avLst/>
          </a:prstGeom>
        </p:spPr>
        <p:txBody>
          <a:bodyPr wrap="square">
            <a:spAutoFit/>
          </a:bodyPr>
          <a:lstStyle/>
          <a:p>
            <a:r>
              <a:rPr lang="en-US" b="1" dirty="0" smtClean="0">
                <a:solidFill>
                  <a:srgbClr val="003399"/>
                </a:solidFill>
                <a:latin typeface="Tahoma" pitchFamily="34" charset="0"/>
                <a:ea typeface="Tahoma" pitchFamily="34" charset="0"/>
                <a:cs typeface="Tahoma" pitchFamily="34" charset="0"/>
              </a:rPr>
              <a:t>Big change in nutrients (nitrate)  </a:t>
            </a:r>
            <a:br>
              <a:rPr lang="en-US" b="1" dirty="0" smtClean="0">
                <a:solidFill>
                  <a:srgbClr val="003399"/>
                </a:solidFill>
                <a:latin typeface="Tahoma" pitchFamily="34" charset="0"/>
                <a:ea typeface="Tahoma" pitchFamily="34" charset="0"/>
                <a:cs typeface="Tahoma" pitchFamily="34" charset="0"/>
              </a:rPr>
            </a:br>
            <a:r>
              <a:rPr lang="en-US" b="1" dirty="0" smtClean="0">
                <a:solidFill>
                  <a:srgbClr val="003399"/>
                </a:solidFill>
                <a:latin typeface="Tahoma" pitchFamily="34" charset="0"/>
                <a:ea typeface="Tahoma" pitchFamily="34" charset="0"/>
                <a:cs typeface="Tahoma" pitchFamily="34" charset="0"/>
                <a:sym typeface="Wingdings" pitchFamily="2" charset="2"/>
              </a:rPr>
              <a:t> very low productivity</a:t>
            </a:r>
            <a:endParaRPr lang="en-US" b="1" dirty="0">
              <a:solidFill>
                <a:srgbClr val="003399"/>
              </a:solidFill>
              <a:latin typeface="Tahoma" pitchFamily="34" charset="0"/>
              <a:ea typeface="Tahoma" pitchFamily="34" charset="0"/>
              <a:cs typeface="Tahoma" pitchFamily="34" charset="0"/>
            </a:endParaRPr>
          </a:p>
        </p:txBody>
      </p:sp>
      <p:sp>
        <p:nvSpPr>
          <p:cNvPr id="4" name="TextBox 3"/>
          <p:cNvSpPr txBox="1"/>
          <p:nvPr/>
        </p:nvSpPr>
        <p:spPr>
          <a:xfrm>
            <a:off x="990600" y="4267200"/>
            <a:ext cx="652743" cy="369332"/>
          </a:xfrm>
          <a:prstGeom prst="rect">
            <a:avLst/>
          </a:prstGeom>
          <a:noFill/>
        </p:spPr>
        <p:txBody>
          <a:bodyPr wrap="none" rtlCol="0">
            <a:spAutoFit/>
          </a:bodyPr>
          <a:lstStyle/>
          <a:p>
            <a:r>
              <a:rPr lang="en-US" b="1" dirty="0" smtClean="0">
                <a:solidFill>
                  <a:srgbClr val="FF0000"/>
                </a:solidFill>
              </a:rPr>
              <a:t>2011</a:t>
            </a:r>
            <a:endParaRPr lang="en-US" b="1" dirty="0">
              <a:solidFill>
                <a:srgbClr val="FF0000"/>
              </a:solidFill>
            </a:endParaRPr>
          </a:p>
        </p:txBody>
      </p:sp>
      <p:sp>
        <p:nvSpPr>
          <p:cNvPr id="21" name="TextBox 20"/>
          <p:cNvSpPr txBox="1"/>
          <p:nvPr/>
        </p:nvSpPr>
        <p:spPr>
          <a:xfrm>
            <a:off x="609600" y="5410200"/>
            <a:ext cx="652743" cy="369332"/>
          </a:xfrm>
          <a:prstGeom prst="rect">
            <a:avLst/>
          </a:prstGeom>
          <a:noFill/>
        </p:spPr>
        <p:txBody>
          <a:bodyPr wrap="none" rtlCol="0">
            <a:spAutoFit/>
          </a:bodyPr>
          <a:lstStyle/>
          <a:p>
            <a:r>
              <a:rPr lang="en-US" b="1" dirty="0" smtClean="0">
                <a:solidFill>
                  <a:srgbClr val="FF0000"/>
                </a:solidFill>
              </a:rPr>
              <a:t>2014</a:t>
            </a:r>
            <a:endParaRPr lang="en-US" b="1" dirty="0">
              <a:solidFill>
                <a:srgbClr val="FF0000"/>
              </a:solidFill>
            </a:endParaRPr>
          </a:p>
        </p:txBody>
      </p:sp>
    </p:spTree>
    <p:extLst>
      <p:ext uri="{BB962C8B-B14F-4D97-AF65-F5344CB8AC3E}">
        <p14:creationId xmlns:p14="http://schemas.microsoft.com/office/powerpoint/2010/main" val="952016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800600" y="0"/>
            <a:ext cx="4343400" cy="3460420"/>
            <a:chOff x="3401290" y="0"/>
            <a:chExt cx="5618020" cy="5004118"/>
          </a:xfrm>
        </p:grpSpPr>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62" t="8281" r="6815" b="68777"/>
            <a:stretch/>
          </p:blipFill>
          <p:spPr bwMode="auto">
            <a:xfrm>
              <a:off x="3401290" y="304800"/>
              <a:ext cx="5590310" cy="154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62" t="38591" r="6815" b="38737"/>
            <a:stretch/>
          </p:blipFill>
          <p:spPr bwMode="auto">
            <a:xfrm>
              <a:off x="3401290" y="1905000"/>
              <a:ext cx="559031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62" t="68167" r="6815" b="8401"/>
            <a:stretch/>
          </p:blipFill>
          <p:spPr bwMode="auto">
            <a:xfrm>
              <a:off x="3429000" y="3429000"/>
              <a:ext cx="5590310" cy="157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51690" y="381000"/>
              <a:ext cx="635110" cy="369332"/>
            </a:xfrm>
            <a:prstGeom prst="rect">
              <a:avLst/>
            </a:prstGeom>
            <a:noFill/>
          </p:spPr>
          <p:txBody>
            <a:bodyPr wrap="none" rtlCol="0">
              <a:spAutoFit/>
            </a:bodyPr>
            <a:lstStyle/>
            <a:p>
              <a:r>
                <a:rPr lang="en-US" b="1" dirty="0" smtClean="0">
                  <a:latin typeface="Tahoma" pitchFamily="34" charset="0"/>
                  <a:ea typeface="Tahoma" pitchFamily="34" charset="0"/>
                  <a:cs typeface="Tahoma" pitchFamily="34" charset="0"/>
                </a:rPr>
                <a:t>SFU</a:t>
              </a:r>
              <a:endParaRPr lang="en-US" b="1" dirty="0">
                <a:latin typeface="Tahoma" pitchFamily="34" charset="0"/>
                <a:ea typeface="Tahoma" pitchFamily="34" charset="0"/>
                <a:cs typeface="Tahoma" pitchFamily="34" charset="0"/>
              </a:endParaRPr>
            </a:p>
          </p:txBody>
        </p:sp>
        <p:sp>
          <p:nvSpPr>
            <p:cNvPr id="11" name="TextBox 10"/>
            <p:cNvSpPr txBox="1"/>
            <p:nvPr/>
          </p:nvSpPr>
          <p:spPr>
            <a:xfrm>
              <a:off x="7543800" y="1981200"/>
              <a:ext cx="638316" cy="369332"/>
            </a:xfrm>
            <a:prstGeom prst="rect">
              <a:avLst/>
            </a:prstGeom>
            <a:noFill/>
          </p:spPr>
          <p:txBody>
            <a:bodyPr wrap="none" rtlCol="0">
              <a:spAutoFit/>
            </a:bodyPr>
            <a:lstStyle/>
            <a:p>
              <a:r>
                <a:rPr lang="en-US" b="1" dirty="0" smtClean="0">
                  <a:latin typeface="Tahoma" pitchFamily="34" charset="0"/>
                  <a:ea typeface="Tahoma" pitchFamily="34" charset="0"/>
                  <a:cs typeface="Tahoma" pitchFamily="34" charset="0"/>
                </a:rPr>
                <a:t>NO</a:t>
              </a:r>
              <a:r>
                <a:rPr lang="en-US" b="1" baseline="-25000" dirty="0" smtClean="0">
                  <a:latin typeface="Tahoma" pitchFamily="34" charset="0"/>
                  <a:ea typeface="Tahoma" pitchFamily="34" charset="0"/>
                  <a:cs typeface="Tahoma" pitchFamily="34" charset="0"/>
                </a:rPr>
                <a:t>3</a:t>
              </a:r>
              <a:endParaRPr lang="en-US" b="1" baseline="-25000" dirty="0">
                <a:latin typeface="Tahoma" pitchFamily="34" charset="0"/>
                <a:ea typeface="Tahoma" pitchFamily="34" charset="0"/>
                <a:cs typeface="Tahoma" pitchFamily="34" charset="0"/>
              </a:endParaRPr>
            </a:p>
          </p:txBody>
        </p:sp>
        <p:sp>
          <p:nvSpPr>
            <p:cNvPr id="12" name="TextBox 11"/>
            <p:cNvSpPr txBox="1"/>
            <p:nvPr/>
          </p:nvSpPr>
          <p:spPr>
            <a:xfrm>
              <a:off x="4035418" y="3669268"/>
              <a:ext cx="460382" cy="369332"/>
            </a:xfrm>
            <a:prstGeom prst="rect">
              <a:avLst/>
            </a:prstGeom>
            <a:noFill/>
          </p:spPr>
          <p:txBody>
            <a:bodyPr wrap="none" rtlCol="0">
              <a:spAutoFit/>
            </a:bodyPr>
            <a:lstStyle/>
            <a:p>
              <a:r>
                <a:rPr lang="en-US" b="1" dirty="0" smtClean="0">
                  <a:latin typeface="Tahoma" pitchFamily="34" charset="0"/>
                  <a:ea typeface="Tahoma" pitchFamily="34" charset="0"/>
                  <a:cs typeface="Tahoma" pitchFamily="34" charset="0"/>
                </a:rPr>
                <a:t>O</a:t>
              </a:r>
              <a:r>
                <a:rPr lang="en-US" b="1" baseline="-25000" dirty="0" smtClean="0">
                  <a:latin typeface="Tahoma" pitchFamily="34" charset="0"/>
                  <a:ea typeface="Tahoma" pitchFamily="34" charset="0"/>
                  <a:cs typeface="Tahoma" pitchFamily="34" charset="0"/>
                </a:rPr>
                <a:t>2</a:t>
              </a:r>
              <a:endParaRPr lang="en-US" b="1" baseline="-25000" dirty="0">
                <a:latin typeface="Tahoma" pitchFamily="34" charset="0"/>
                <a:ea typeface="Tahoma" pitchFamily="34" charset="0"/>
                <a:cs typeface="Tahoma" pitchFamily="34" charset="0"/>
              </a:endParaRPr>
            </a:p>
          </p:txBody>
        </p:sp>
        <p:sp>
          <p:nvSpPr>
            <p:cNvPr id="3" name="TextBox 2"/>
            <p:cNvSpPr txBox="1"/>
            <p:nvPr/>
          </p:nvSpPr>
          <p:spPr>
            <a:xfrm>
              <a:off x="4633618" y="0"/>
              <a:ext cx="3597197" cy="412489"/>
            </a:xfrm>
            <a:prstGeom prst="rect">
              <a:avLst/>
            </a:prstGeom>
            <a:noFill/>
          </p:spPr>
          <p:txBody>
            <a:bodyPr wrap="none" rtlCol="0">
              <a:spAutoFit/>
            </a:bodyPr>
            <a:lstStyle/>
            <a:p>
              <a:r>
                <a:rPr lang="en-US" sz="1400" b="1" dirty="0" smtClean="0"/>
                <a:t>15m anomalies at CCE2 mooring</a:t>
              </a:r>
              <a:endParaRPr lang="en-US" sz="1400" b="1" dirty="0"/>
            </a:p>
          </p:txBody>
        </p:sp>
      </p:gr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352800" cy="245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14482" t="16636" r="2234"/>
          <a:stretch/>
        </p:blipFill>
        <p:spPr bwMode="auto">
          <a:xfrm>
            <a:off x="4724400" y="3647210"/>
            <a:ext cx="4427371" cy="252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3048000"/>
            <a:ext cx="3200400" cy="824841"/>
          </a:xfrm>
          <a:prstGeom prst="rect">
            <a:avLst/>
          </a:prstGeom>
          <a:noFill/>
        </p:spPr>
        <p:txBody>
          <a:bodyPr wrap="square" rtlCol="0">
            <a:spAutoFit/>
          </a:bodyPr>
          <a:lstStyle/>
          <a:p>
            <a:pPr>
              <a:lnSpc>
                <a:spcPct val="85000"/>
              </a:lnSpc>
            </a:pPr>
            <a:r>
              <a:rPr lang="en-US" sz="1400" b="1" dirty="0" smtClean="0">
                <a:solidFill>
                  <a:srgbClr val="C00000"/>
                </a:solidFill>
                <a:latin typeface="Tahoma" pitchFamily="34" charset="0"/>
                <a:ea typeface="Tahoma" pitchFamily="34" charset="0"/>
                <a:cs typeface="Tahoma" pitchFamily="34" charset="0"/>
              </a:rPr>
              <a:t>Moorings have detected</a:t>
            </a:r>
            <a:r>
              <a:rPr lang="en-US" sz="1400" b="1" dirty="0">
                <a:solidFill>
                  <a:srgbClr val="C00000"/>
                </a:solidFill>
                <a:latin typeface="Tahoma" pitchFamily="34" charset="0"/>
                <a:ea typeface="Tahoma" pitchFamily="34" charset="0"/>
                <a:cs typeface="Tahoma" pitchFamily="34" charset="0"/>
              </a:rPr>
              <a:t> </a:t>
            </a:r>
            <a:r>
              <a:rPr lang="en-US" sz="1400" b="1" dirty="0" smtClean="0">
                <a:solidFill>
                  <a:srgbClr val="C00000"/>
                </a:solidFill>
                <a:latin typeface="Tahoma" pitchFamily="34" charset="0"/>
                <a:ea typeface="Tahoma" pitchFamily="34" charset="0"/>
                <a:cs typeface="Tahoma" pitchFamily="34" charset="0"/>
              </a:rPr>
              <a:t>unprecedented anomalies and directly observe the processes leading to them.</a:t>
            </a:r>
            <a:endParaRPr lang="en-US" sz="1400" b="1" dirty="0">
              <a:solidFill>
                <a:srgbClr val="C00000"/>
              </a:solidFill>
              <a:latin typeface="Tahoma" pitchFamily="34" charset="0"/>
              <a:ea typeface="Tahoma" pitchFamily="34" charset="0"/>
              <a:cs typeface="Tahoma" pitchFamily="34" charset="0"/>
            </a:endParaRPr>
          </a:p>
        </p:txBody>
      </p:sp>
      <p:sp>
        <p:nvSpPr>
          <p:cNvPr id="13" name="TextBox 12"/>
          <p:cNvSpPr txBox="1"/>
          <p:nvPr/>
        </p:nvSpPr>
        <p:spPr>
          <a:xfrm>
            <a:off x="1099231" y="11668"/>
            <a:ext cx="3015569" cy="369332"/>
          </a:xfrm>
          <a:prstGeom prst="rect">
            <a:avLst/>
          </a:prstGeom>
          <a:noFill/>
        </p:spPr>
        <p:txBody>
          <a:bodyPr wrap="none" rtlCol="0">
            <a:spAutoFit/>
          </a:bodyPr>
          <a:lstStyle/>
          <a:p>
            <a:r>
              <a:rPr lang="en-US" b="1" dirty="0" smtClean="0">
                <a:latin typeface="Tahoma" pitchFamily="34" charset="0"/>
                <a:ea typeface="Tahoma" pitchFamily="34" charset="0"/>
                <a:cs typeface="Tahoma" pitchFamily="34" charset="0"/>
              </a:rPr>
              <a:t>Anomalies in 2012-2015</a:t>
            </a:r>
            <a:endParaRPr lang="en-US" b="1" dirty="0">
              <a:latin typeface="Tahoma" pitchFamily="34" charset="0"/>
              <a:ea typeface="Tahoma" pitchFamily="34" charset="0"/>
              <a:cs typeface="Tahoma" pitchFamily="34" charset="0"/>
            </a:endParaRPr>
          </a:p>
        </p:txBody>
      </p:sp>
      <p:grpSp>
        <p:nvGrpSpPr>
          <p:cNvPr id="23" name="Group 22"/>
          <p:cNvGrpSpPr/>
          <p:nvPr/>
        </p:nvGrpSpPr>
        <p:grpSpPr>
          <a:xfrm>
            <a:off x="-228600" y="4191000"/>
            <a:ext cx="3962400" cy="2527959"/>
            <a:chOff x="3581400" y="1828800"/>
            <a:chExt cx="6096000" cy="4572000"/>
          </a:xfrm>
        </p:grpSpPr>
        <p:pic>
          <p:nvPicPr>
            <p:cNvPr id="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1828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Oval 26"/>
            <p:cNvSpPr/>
            <p:nvPr/>
          </p:nvSpPr>
          <p:spPr>
            <a:xfrm rot="2635787">
              <a:off x="7677324" y="2059758"/>
              <a:ext cx="609600" cy="3505200"/>
            </a:xfrm>
            <a:prstGeom prst="ellipse">
              <a:avLst/>
            </a:prstGeom>
            <a:solidFill>
              <a:srgbClr val="4F81BD">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212903" y="4035623"/>
            <a:ext cx="2855077" cy="307777"/>
          </a:xfrm>
          <a:prstGeom prst="rect">
            <a:avLst/>
          </a:prstGeom>
          <a:solidFill>
            <a:schemeClr val="bg1"/>
          </a:solidFill>
        </p:spPr>
        <p:txBody>
          <a:bodyPr wrap="none" rtlCol="0">
            <a:spAutoFit/>
          </a:bodyPr>
          <a:lstStyle/>
          <a:p>
            <a:r>
              <a:rPr lang="en-US" sz="1400" b="1" dirty="0" smtClean="0"/>
              <a:t>Along-coast current displacements</a:t>
            </a:r>
            <a:endParaRPr lang="en-US" sz="1400" b="1" dirty="0"/>
          </a:p>
        </p:txBody>
      </p:sp>
      <p:sp>
        <p:nvSpPr>
          <p:cNvPr id="20" name="TextBox 19"/>
          <p:cNvSpPr txBox="1"/>
          <p:nvPr/>
        </p:nvSpPr>
        <p:spPr>
          <a:xfrm>
            <a:off x="3499502" y="3807161"/>
            <a:ext cx="1371600" cy="917239"/>
          </a:xfrm>
          <a:prstGeom prst="rect">
            <a:avLst/>
          </a:prstGeom>
          <a:solidFill>
            <a:schemeClr val="bg1"/>
          </a:solidFill>
        </p:spPr>
        <p:txBody>
          <a:bodyPr wrap="square" lIns="0" tIns="0" rIns="0" bIns="0" rtlCol="0">
            <a:spAutoFit/>
          </a:bodyPr>
          <a:lstStyle/>
          <a:p>
            <a:pPr>
              <a:lnSpc>
                <a:spcPct val="85000"/>
              </a:lnSpc>
            </a:pPr>
            <a:r>
              <a:rPr lang="en-US" sz="1400" b="1" dirty="0" smtClean="0"/>
              <a:t>Acoustic fish observations: </a:t>
            </a:r>
            <a:br>
              <a:rPr lang="en-US" sz="1400" b="1" dirty="0" smtClean="0"/>
            </a:br>
            <a:r>
              <a:rPr lang="en-US" sz="1400" b="1" dirty="0" smtClean="0"/>
              <a:t>shift from sardine to deeper species in 2012</a:t>
            </a:r>
            <a:endParaRPr lang="en-US" sz="1400" b="1" dirty="0"/>
          </a:p>
        </p:txBody>
      </p:sp>
      <p:sp>
        <p:nvSpPr>
          <p:cNvPr id="22" name="TextBox 21"/>
          <p:cNvSpPr txBox="1"/>
          <p:nvPr/>
        </p:nvSpPr>
        <p:spPr>
          <a:xfrm>
            <a:off x="3429000" y="6270891"/>
            <a:ext cx="6452113" cy="510909"/>
          </a:xfrm>
          <a:prstGeom prst="rect">
            <a:avLst/>
          </a:prstGeom>
          <a:noFill/>
        </p:spPr>
        <p:txBody>
          <a:bodyPr wrap="square" rtlCol="0">
            <a:spAutoFit/>
          </a:bodyPr>
          <a:lstStyle/>
          <a:p>
            <a:pPr>
              <a:lnSpc>
                <a:spcPct val="85000"/>
              </a:lnSpc>
            </a:pPr>
            <a:r>
              <a:rPr lang="en-US" sz="1600" b="1" dirty="0" smtClean="0">
                <a:solidFill>
                  <a:srgbClr val="C00000"/>
                </a:solidFill>
                <a:latin typeface="Tahoma" pitchFamily="34" charset="0"/>
                <a:ea typeface="Tahoma" pitchFamily="34" charset="0"/>
                <a:cs typeface="Tahoma" pitchFamily="34" charset="0"/>
              </a:rPr>
              <a:t>New capabilities under way:</a:t>
            </a:r>
            <a:br>
              <a:rPr lang="en-US" sz="1600" b="1" dirty="0" smtClean="0">
                <a:solidFill>
                  <a:srgbClr val="C00000"/>
                </a:solidFill>
                <a:latin typeface="Tahoma" pitchFamily="34" charset="0"/>
                <a:ea typeface="Tahoma" pitchFamily="34" charset="0"/>
                <a:cs typeface="Tahoma" pitchFamily="34" charset="0"/>
              </a:rPr>
            </a:br>
            <a:r>
              <a:rPr lang="en-US" sz="1600" b="1" dirty="0" smtClean="0">
                <a:solidFill>
                  <a:srgbClr val="C00000"/>
                </a:solidFill>
                <a:latin typeface="Tahoma" pitchFamily="34" charset="0"/>
                <a:ea typeface="Tahoma" pitchFamily="34" charset="0"/>
                <a:cs typeface="Tahoma" pitchFamily="34" charset="0"/>
                <a:sym typeface="Wingdings" pitchFamily="2" charset="2"/>
              </a:rPr>
              <a:t>  </a:t>
            </a:r>
            <a:r>
              <a:rPr lang="en-US" sz="1600" b="1" dirty="0" smtClean="0">
                <a:solidFill>
                  <a:srgbClr val="C00000"/>
                </a:solidFill>
                <a:latin typeface="Tahoma" pitchFamily="34" charset="0"/>
                <a:ea typeface="Tahoma" pitchFamily="34" charset="0"/>
                <a:cs typeface="Tahoma" pitchFamily="34" charset="0"/>
              </a:rPr>
              <a:t>genomic sensors</a:t>
            </a:r>
            <a:r>
              <a:rPr lang="en-US" sz="1600" b="1" dirty="0">
                <a:solidFill>
                  <a:srgbClr val="C00000"/>
                </a:solidFill>
                <a:latin typeface="Tahoma" pitchFamily="34" charset="0"/>
                <a:ea typeface="Tahoma" pitchFamily="34" charset="0"/>
                <a:cs typeface="Tahoma" pitchFamily="34" charset="0"/>
              </a:rPr>
              <a:t> </a:t>
            </a:r>
            <a:r>
              <a:rPr lang="en-US" sz="1600" b="1" dirty="0" smtClean="0">
                <a:solidFill>
                  <a:srgbClr val="C00000"/>
                </a:solidFill>
                <a:latin typeface="Tahoma" pitchFamily="34" charset="0"/>
                <a:ea typeface="Tahoma" pitchFamily="34" charset="0"/>
                <a:cs typeface="Tahoma" pitchFamily="34" charset="0"/>
              </a:rPr>
              <a:t> and  acoustic fish</a:t>
            </a:r>
            <a:r>
              <a:rPr lang="en-US" sz="1600" b="1" dirty="0">
                <a:solidFill>
                  <a:srgbClr val="C00000"/>
                </a:solidFill>
                <a:latin typeface="Tahoma" pitchFamily="34" charset="0"/>
                <a:ea typeface="Tahoma" pitchFamily="34" charset="0"/>
                <a:cs typeface="Tahoma" pitchFamily="34" charset="0"/>
              </a:rPr>
              <a:t> </a:t>
            </a:r>
            <a:r>
              <a:rPr lang="en-US" sz="1600" b="1" dirty="0" smtClean="0">
                <a:solidFill>
                  <a:srgbClr val="C00000"/>
                </a:solidFill>
                <a:latin typeface="Tahoma" pitchFamily="34" charset="0"/>
                <a:ea typeface="Tahoma" pitchFamily="34" charset="0"/>
                <a:cs typeface="Tahoma" pitchFamily="34" charset="0"/>
              </a:rPr>
              <a:t>tollgates</a:t>
            </a:r>
          </a:p>
        </p:txBody>
      </p:sp>
    </p:spTree>
    <p:extLst>
      <p:ext uri="{BB962C8B-B14F-4D97-AF65-F5344CB8AC3E}">
        <p14:creationId xmlns:p14="http://schemas.microsoft.com/office/powerpoint/2010/main" val="152016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33400"/>
          </a:xfrm>
          <a:prstGeom prst="rect">
            <a:avLst/>
          </a:prstGeom>
          <a:solidFill>
            <a:srgbClr val="00005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Box 8"/>
          <p:cNvSpPr txBox="1"/>
          <p:nvPr/>
        </p:nvSpPr>
        <p:spPr>
          <a:xfrm>
            <a:off x="381000" y="26313"/>
            <a:ext cx="8839200" cy="430887"/>
          </a:xfrm>
          <a:prstGeom prst="rect">
            <a:avLst/>
          </a:prstGeom>
          <a:noFill/>
        </p:spPr>
        <p:txBody>
          <a:bodyPr wrap="square" rtlCol="0">
            <a:spAutoFit/>
          </a:bodyPr>
          <a:lstStyle/>
          <a:p>
            <a:r>
              <a:rPr lang="en-US" sz="2200" b="1" dirty="0" smtClean="0">
                <a:solidFill>
                  <a:schemeClr val="bg1"/>
                </a:solidFill>
                <a:latin typeface="Tahoma" pitchFamily="34" charset="0"/>
                <a:ea typeface="Tahoma" pitchFamily="34" charset="0"/>
                <a:cs typeface="Tahoma" pitchFamily="34" charset="0"/>
              </a:rPr>
              <a:t>Dynamic variability of elemental ratios: new production </a:t>
            </a:r>
            <a:endParaRPr lang="en-US" sz="2200" b="1" dirty="0">
              <a:solidFill>
                <a:schemeClr val="bg1"/>
              </a:solidFill>
              <a:latin typeface="Tahoma" pitchFamily="34" charset="0"/>
              <a:ea typeface="Tahoma" pitchFamily="34" charset="0"/>
              <a:cs typeface="Tahoma"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206" r="15268" b="73718"/>
          <a:stretch/>
        </p:blipFill>
        <p:spPr bwMode="auto">
          <a:xfrm>
            <a:off x="152400" y="914400"/>
            <a:ext cx="5493026" cy="1981200"/>
          </a:xfrm>
          <a:prstGeom prst="rect">
            <a:avLst/>
          </a:prstGeom>
          <a:noFill/>
          <a:ln>
            <a:noFill/>
          </a:ln>
        </p:spPr>
      </p:pic>
      <p:sp>
        <p:nvSpPr>
          <p:cNvPr id="11" name="Rectangle 10"/>
          <p:cNvSpPr/>
          <p:nvPr/>
        </p:nvSpPr>
        <p:spPr>
          <a:xfrm>
            <a:off x="5943600" y="1438870"/>
            <a:ext cx="2971801" cy="923330"/>
          </a:xfrm>
          <a:prstGeom prst="rect">
            <a:avLst/>
          </a:prstGeom>
        </p:spPr>
        <p:txBody>
          <a:bodyPr wrap="square">
            <a:spAutoFit/>
          </a:bodyPr>
          <a:lstStyle/>
          <a:p>
            <a:r>
              <a:rPr lang="en-US" dirty="0" smtClean="0">
                <a:latin typeface="Tahoma" pitchFamily="34" charset="0"/>
                <a:ea typeface="Tahoma" pitchFamily="34" charset="0"/>
                <a:cs typeface="Tahoma" pitchFamily="34" charset="0"/>
              </a:rPr>
              <a:t>Can estimate uptake </a:t>
            </a:r>
            <a:r>
              <a:rPr lang="en-US" dirty="0">
                <a:latin typeface="Tahoma" pitchFamily="34" charset="0"/>
                <a:ea typeface="Tahoma" pitchFamily="34" charset="0"/>
                <a:cs typeface="Tahoma" pitchFamily="34" charset="0"/>
              </a:rPr>
              <a:t>and </a:t>
            </a:r>
            <a:r>
              <a:rPr lang="en-US" dirty="0" err="1">
                <a:latin typeface="Tahoma" pitchFamily="34" charset="0"/>
                <a:ea typeface="Tahoma" pitchFamily="34" charset="0"/>
                <a:cs typeface="Tahoma" pitchFamily="34" charset="0"/>
              </a:rPr>
              <a:t>remineralization</a:t>
            </a:r>
            <a:r>
              <a:rPr lang="en-US" dirty="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ratios from high-passed sensor data.</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3276600"/>
            <a:ext cx="7470775" cy="244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550481"/>
            <a:ext cx="1244600" cy="7827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025" y="2980560"/>
            <a:ext cx="1451038" cy="276999"/>
          </a:xfrm>
          <a:prstGeom prst="rect">
            <a:avLst/>
          </a:prstGeom>
          <a:noFill/>
        </p:spPr>
        <p:txBody>
          <a:bodyPr wrap="none" rtlCol="0">
            <a:spAutoFit/>
          </a:bodyPr>
          <a:lstStyle/>
          <a:p>
            <a:r>
              <a:rPr lang="en-US" sz="1200" dirty="0" smtClean="0">
                <a:solidFill>
                  <a:srgbClr val="003399"/>
                </a:solidFill>
                <a:latin typeface="Tahoma" pitchFamily="34" charset="0"/>
                <a:ea typeface="Tahoma" pitchFamily="34" charset="0"/>
                <a:cs typeface="Tahoma" pitchFamily="34" charset="0"/>
              </a:rPr>
              <a:t>(Martz et al, 2014)</a:t>
            </a:r>
            <a:endParaRPr lang="en-US" sz="1200" dirty="0">
              <a:solidFill>
                <a:srgbClr val="003399"/>
              </a:solidFill>
              <a:latin typeface="Tahoma" pitchFamily="34" charset="0"/>
              <a:ea typeface="Tahoma" pitchFamily="34" charset="0"/>
              <a:cs typeface="Tahoma" pitchFamily="34" charset="0"/>
            </a:endParaRPr>
          </a:p>
        </p:txBody>
      </p:sp>
      <p:sp>
        <p:nvSpPr>
          <p:cNvPr id="14" name="Rectangle 13"/>
          <p:cNvSpPr/>
          <p:nvPr/>
        </p:nvSpPr>
        <p:spPr>
          <a:xfrm>
            <a:off x="366994" y="5782270"/>
            <a:ext cx="8700806" cy="923330"/>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C00000"/>
                </a:solidFill>
                <a:latin typeface="Tahoma" pitchFamily="34" charset="0"/>
                <a:ea typeface="Tahoma" pitchFamily="34" charset="0"/>
                <a:cs typeface="Tahoma" pitchFamily="34" charset="0"/>
              </a:rPr>
              <a:t>mean is close to </a:t>
            </a:r>
            <a:r>
              <a:rPr lang="en-US" dirty="0">
                <a:solidFill>
                  <a:srgbClr val="C00000"/>
                </a:solidFill>
                <a:latin typeface="Tahoma" pitchFamily="34" charset="0"/>
                <a:ea typeface="Tahoma" pitchFamily="34" charset="0"/>
                <a:cs typeface="Tahoma" pitchFamily="34" charset="0"/>
              </a:rPr>
              <a:t>traditional Redfield </a:t>
            </a:r>
            <a:r>
              <a:rPr lang="en-US" dirty="0" smtClean="0">
                <a:solidFill>
                  <a:srgbClr val="C00000"/>
                </a:solidFill>
                <a:latin typeface="Tahoma" pitchFamily="34" charset="0"/>
                <a:ea typeface="Tahoma" pitchFamily="34" charset="0"/>
                <a:cs typeface="Tahoma" pitchFamily="34" charset="0"/>
              </a:rPr>
              <a:t>Ratios, but large daily </a:t>
            </a:r>
            <a:r>
              <a:rPr lang="en-US" dirty="0">
                <a:solidFill>
                  <a:srgbClr val="C00000"/>
                </a:solidFill>
                <a:latin typeface="Tahoma" pitchFamily="34" charset="0"/>
                <a:ea typeface="Tahoma" pitchFamily="34" charset="0"/>
                <a:cs typeface="Tahoma" pitchFamily="34" charset="0"/>
              </a:rPr>
              <a:t>to weekly </a:t>
            </a:r>
            <a:r>
              <a:rPr lang="en-US" dirty="0" smtClean="0">
                <a:solidFill>
                  <a:srgbClr val="C00000"/>
                </a:solidFill>
                <a:latin typeface="Tahoma" pitchFamily="34" charset="0"/>
                <a:ea typeface="Tahoma" pitchFamily="34" charset="0"/>
                <a:cs typeface="Tahoma" pitchFamily="34" charset="0"/>
              </a:rPr>
              <a:t>changes</a:t>
            </a:r>
          </a:p>
          <a:p>
            <a:pPr marL="285750" indent="-285750">
              <a:buFont typeface="Arial" panose="020B0604020202020204" pitchFamily="34" charset="0"/>
              <a:buChar char="•"/>
            </a:pPr>
            <a:r>
              <a:rPr lang="en-US" dirty="0">
                <a:solidFill>
                  <a:srgbClr val="C00000"/>
                </a:solidFill>
                <a:latin typeface="Tahoma" pitchFamily="34" charset="0"/>
                <a:ea typeface="Tahoma" pitchFamily="34" charset="0"/>
                <a:cs typeface="Tahoma" pitchFamily="34" charset="0"/>
              </a:rPr>
              <a:t>s</a:t>
            </a:r>
            <a:r>
              <a:rPr lang="en-US" dirty="0" smtClean="0">
                <a:solidFill>
                  <a:srgbClr val="C00000"/>
                </a:solidFill>
                <a:latin typeface="Tahoma" pitchFamily="34" charset="0"/>
                <a:ea typeface="Tahoma" pitchFamily="34" charset="0"/>
                <a:cs typeface="Tahoma" pitchFamily="34" charset="0"/>
              </a:rPr>
              <a:t>uggests regime </a:t>
            </a:r>
            <a:r>
              <a:rPr lang="en-US" dirty="0">
                <a:solidFill>
                  <a:srgbClr val="C00000"/>
                </a:solidFill>
                <a:latin typeface="Tahoma" pitchFamily="34" charset="0"/>
                <a:ea typeface="Tahoma" pitchFamily="34" charset="0"/>
                <a:cs typeface="Tahoma" pitchFamily="34" charset="0"/>
              </a:rPr>
              <a:t>shifts between </a:t>
            </a:r>
            <a:r>
              <a:rPr lang="en-US" dirty="0" err="1">
                <a:solidFill>
                  <a:srgbClr val="C00000"/>
                </a:solidFill>
                <a:latin typeface="Tahoma" pitchFamily="34" charset="0"/>
                <a:ea typeface="Tahoma" pitchFamily="34" charset="0"/>
                <a:cs typeface="Tahoma" pitchFamily="34" charset="0"/>
              </a:rPr>
              <a:t>Redfieldian</a:t>
            </a:r>
            <a:r>
              <a:rPr lang="en-US" dirty="0">
                <a:solidFill>
                  <a:srgbClr val="C00000"/>
                </a:solidFill>
                <a:latin typeface="Tahoma" pitchFamily="34" charset="0"/>
                <a:ea typeface="Tahoma" pitchFamily="34" charset="0"/>
                <a:cs typeface="Tahoma" pitchFamily="34" charset="0"/>
              </a:rPr>
              <a:t> New Production, </a:t>
            </a:r>
            <a:r>
              <a:rPr lang="en-US" dirty="0" smtClean="0">
                <a:solidFill>
                  <a:srgbClr val="C00000"/>
                </a:solidFill>
                <a:latin typeface="Tahoma" pitchFamily="34" charset="0"/>
                <a:ea typeface="Tahoma" pitchFamily="34" charset="0"/>
                <a:cs typeface="Tahoma" pitchFamily="34" charset="0"/>
              </a:rPr>
              <a:t>Regenerated </a:t>
            </a:r>
            <a:r>
              <a:rPr lang="en-US" dirty="0">
                <a:solidFill>
                  <a:srgbClr val="C00000"/>
                </a:solidFill>
                <a:latin typeface="Tahoma" pitchFamily="34" charset="0"/>
                <a:ea typeface="Tahoma" pitchFamily="34" charset="0"/>
                <a:cs typeface="Tahoma" pitchFamily="34" charset="0"/>
              </a:rPr>
              <a:t>Production, and Nutrient Overconsumption. </a:t>
            </a:r>
          </a:p>
        </p:txBody>
      </p:sp>
    </p:spTree>
    <p:extLst>
      <p:ext uri="{BB962C8B-B14F-4D97-AF65-F5344CB8AC3E}">
        <p14:creationId xmlns:p14="http://schemas.microsoft.com/office/powerpoint/2010/main" val="149831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33400"/>
          </a:xfrm>
          <a:prstGeom prst="rect">
            <a:avLst/>
          </a:prstGeom>
          <a:solidFill>
            <a:srgbClr val="00005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381000" y="26313"/>
            <a:ext cx="8839200" cy="430887"/>
          </a:xfrm>
          <a:prstGeom prst="rect">
            <a:avLst/>
          </a:prstGeom>
          <a:noFill/>
        </p:spPr>
        <p:txBody>
          <a:bodyPr wrap="square" rtlCol="0">
            <a:spAutoFit/>
          </a:bodyPr>
          <a:lstStyle/>
          <a:p>
            <a:r>
              <a:rPr lang="en-US" sz="2200" b="1" dirty="0" smtClean="0">
                <a:solidFill>
                  <a:schemeClr val="bg1"/>
                </a:solidFill>
                <a:latin typeface="Tahoma" pitchFamily="34" charset="0"/>
                <a:ea typeface="Tahoma" pitchFamily="34" charset="0"/>
                <a:cs typeface="Tahoma" pitchFamily="34" charset="0"/>
              </a:rPr>
              <a:t>Nutrient/chlorophyll budgets for upwelling events </a:t>
            </a:r>
            <a:endParaRPr lang="en-US" sz="2200" b="1" dirty="0">
              <a:solidFill>
                <a:schemeClr val="bg1"/>
              </a:solidFill>
              <a:latin typeface="Tahoma" pitchFamily="34" charset="0"/>
              <a:ea typeface="Tahoma" pitchFamily="34" charset="0"/>
              <a:cs typeface="Tahoma" pitchFamily="34" charset="0"/>
            </a:endParaRPr>
          </a:p>
        </p:txBody>
      </p:sp>
      <p:grpSp>
        <p:nvGrpSpPr>
          <p:cNvPr id="5" name="Group 4"/>
          <p:cNvGrpSpPr/>
          <p:nvPr/>
        </p:nvGrpSpPr>
        <p:grpSpPr>
          <a:xfrm>
            <a:off x="152400" y="609600"/>
            <a:ext cx="8458200" cy="3562529"/>
            <a:chOff x="152400" y="609600"/>
            <a:chExt cx="8458200" cy="3562529"/>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4507405" cy="356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3"/>
            <p:cNvSpPr txBox="1">
              <a:spLocks noChangeArrowheads="1"/>
            </p:cNvSpPr>
            <p:nvPr/>
          </p:nvSpPr>
          <p:spPr bwMode="auto">
            <a:xfrm>
              <a:off x="4495800" y="826006"/>
              <a:ext cx="3414889" cy="8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9" tIns="37874" rIns="75749" bIns="37874">
              <a:spAutoFit/>
            </a:bodyPr>
            <a:lstStyle>
              <a:lvl1pPr>
                <a:defRPr sz="2800" b="1">
                  <a:solidFill>
                    <a:schemeClr val="folHlink"/>
                  </a:solidFill>
                  <a:latin typeface="Arial" charset="0"/>
                </a:defRPr>
              </a:lvl1pPr>
              <a:lvl2pPr marL="742950" indent="-285750">
                <a:defRPr sz="2800" b="1">
                  <a:solidFill>
                    <a:schemeClr val="folHlink"/>
                  </a:solidFill>
                  <a:latin typeface="Arial" charset="0"/>
                </a:defRPr>
              </a:lvl2pPr>
              <a:lvl3pPr marL="1143000" indent="-228600">
                <a:defRPr sz="2800" b="1">
                  <a:solidFill>
                    <a:schemeClr val="folHlink"/>
                  </a:solidFill>
                  <a:latin typeface="Arial" charset="0"/>
                </a:defRPr>
              </a:lvl3pPr>
              <a:lvl4pPr marL="1600200" indent="-228600">
                <a:defRPr sz="2800" b="1">
                  <a:solidFill>
                    <a:schemeClr val="folHlink"/>
                  </a:solidFill>
                  <a:latin typeface="Arial" charset="0"/>
                </a:defRPr>
              </a:lvl4pPr>
              <a:lvl5pPr marL="2057400" indent="-228600">
                <a:defRPr sz="2800" b="1">
                  <a:solidFill>
                    <a:schemeClr val="folHlink"/>
                  </a:solidFill>
                  <a:latin typeface="Arial" charset="0"/>
                </a:defRPr>
              </a:lvl5pPr>
              <a:lvl6pPr marL="2514600" indent="-228600" eaLnBrk="0" fontAlgn="base" hangingPunct="0">
                <a:spcBef>
                  <a:spcPct val="0"/>
                </a:spcBef>
                <a:spcAft>
                  <a:spcPct val="0"/>
                </a:spcAft>
                <a:defRPr sz="2800" b="1">
                  <a:solidFill>
                    <a:schemeClr val="folHlink"/>
                  </a:solidFill>
                  <a:latin typeface="Arial" charset="0"/>
                </a:defRPr>
              </a:lvl6pPr>
              <a:lvl7pPr marL="2971800" indent="-228600" eaLnBrk="0" fontAlgn="base" hangingPunct="0">
                <a:spcBef>
                  <a:spcPct val="0"/>
                </a:spcBef>
                <a:spcAft>
                  <a:spcPct val="0"/>
                </a:spcAft>
                <a:defRPr sz="2800" b="1">
                  <a:solidFill>
                    <a:schemeClr val="folHlink"/>
                  </a:solidFill>
                  <a:latin typeface="Arial" charset="0"/>
                </a:defRPr>
              </a:lvl7pPr>
              <a:lvl8pPr marL="3429000" indent="-228600" eaLnBrk="0" fontAlgn="base" hangingPunct="0">
                <a:spcBef>
                  <a:spcPct val="0"/>
                </a:spcBef>
                <a:spcAft>
                  <a:spcPct val="0"/>
                </a:spcAft>
                <a:defRPr sz="2800" b="1">
                  <a:solidFill>
                    <a:schemeClr val="folHlink"/>
                  </a:solidFill>
                  <a:latin typeface="Arial" charset="0"/>
                </a:defRPr>
              </a:lvl8pPr>
              <a:lvl9pPr marL="3886200" indent="-228600" eaLnBrk="0" fontAlgn="base" hangingPunct="0">
                <a:spcBef>
                  <a:spcPct val="0"/>
                </a:spcBef>
                <a:spcAft>
                  <a:spcPct val="0"/>
                </a:spcAft>
                <a:defRPr sz="2800" b="1">
                  <a:solidFill>
                    <a:schemeClr val="folHlink"/>
                  </a:solidFill>
                  <a:latin typeface="Arial" charset="0"/>
                </a:defRPr>
              </a:lvl9pPr>
            </a:lstStyle>
            <a:p>
              <a:r>
                <a:rPr lang="en-US" altLang="en-US" sz="1600" dirty="0" smtClean="0">
                  <a:solidFill>
                    <a:schemeClr val="tx2"/>
                  </a:solidFill>
                  <a:latin typeface="Tahoma" pitchFamily="34" charset="0"/>
                  <a:ea typeface="Tahoma" pitchFamily="34" charset="0"/>
                  <a:cs typeface="Tahoma" pitchFamily="34" charset="0"/>
                </a:rPr>
                <a:t>Infer NO</a:t>
              </a:r>
              <a:r>
                <a:rPr lang="en-US" altLang="en-US" sz="1600" baseline="-25000" dirty="0" smtClean="0">
                  <a:solidFill>
                    <a:schemeClr val="tx2"/>
                  </a:solidFill>
                  <a:latin typeface="Tahoma" pitchFamily="34" charset="0"/>
                  <a:ea typeface="Tahoma" pitchFamily="34" charset="0"/>
                  <a:cs typeface="Tahoma" pitchFamily="34" charset="0"/>
                </a:rPr>
                <a:t>3</a:t>
              </a:r>
              <a:r>
                <a:rPr lang="en-US" altLang="en-US" sz="1600" dirty="0" smtClean="0">
                  <a:solidFill>
                    <a:schemeClr val="tx2"/>
                  </a:solidFill>
                  <a:latin typeface="Tahoma" pitchFamily="34" charset="0"/>
                  <a:ea typeface="Tahoma" pitchFamily="34" charset="0"/>
                  <a:cs typeface="Tahoma" pitchFamily="34" charset="0"/>
                </a:rPr>
                <a:t> of freshly upwelled water from temperature (not changing fast)</a:t>
              </a:r>
              <a:endParaRPr lang="en-US" altLang="en-US" sz="1600" dirty="0">
                <a:solidFill>
                  <a:schemeClr val="tx2"/>
                </a:solidFill>
                <a:latin typeface="Tahoma" pitchFamily="34" charset="0"/>
                <a:ea typeface="Tahoma" pitchFamily="34" charset="0"/>
                <a:cs typeface="Tahoma" pitchFamily="34" charset="0"/>
              </a:endParaRPr>
            </a:p>
          </p:txBody>
        </p:sp>
        <p:sp>
          <p:nvSpPr>
            <p:cNvPr id="11" name="Text Box 13"/>
            <p:cNvSpPr txBox="1">
              <a:spLocks noChangeArrowheads="1"/>
            </p:cNvSpPr>
            <p:nvPr/>
          </p:nvSpPr>
          <p:spPr bwMode="auto">
            <a:xfrm>
              <a:off x="5195711" y="2743200"/>
              <a:ext cx="3414889" cy="8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9" tIns="37874" rIns="75749" bIns="37874">
              <a:spAutoFit/>
            </a:bodyPr>
            <a:lstStyle>
              <a:lvl1pPr>
                <a:defRPr sz="2800" b="1">
                  <a:solidFill>
                    <a:schemeClr val="folHlink"/>
                  </a:solidFill>
                  <a:latin typeface="Arial" charset="0"/>
                </a:defRPr>
              </a:lvl1pPr>
              <a:lvl2pPr marL="742950" indent="-285750">
                <a:defRPr sz="2800" b="1">
                  <a:solidFill>
                    <a:schemeClr val="folHlink"/>
                  </a:solidFill>
                  <a:latin typeface="Arial" charset="0"/>
                </a:defRPr>
              </a:lvl2pPr>
              <a:lvl3pPr marL="1143000" indent="-228600">
                <a:defRPr sz="2800" b="1">
                  <a:solidFill>
                    <a:schemeClr val="folHlink"/>
                  </a:solidFill>
                  <a:latin typeface="Arial" charset="0"/>
                </a:defRPr>
              </a:lvl3pPr>
              <a:lvl4pPr marL="1600200" indent="-228600">
                <a:defRPr sz="2800" b="1">
                  <a:solidFill>
                    <a:schemeClr val="folHlink"/>
                  </a:solidFill>
                  <a:latin typeface="Arial" charset="0"/>
                </a:defRPr>
              </a:lvl4pPr>
              <a:lvl5pPr marL="2057400" indent="-228600">
                <a:defRPr sz="2800" b="1">
                  <a:solidFill>
                    <a:schemeClr val="folHlink"/>
                  </a:solidFill>
                  <a:latin typeface="Arial" charset="0"/>
                </a:defRPr>
              </a:lvl5pPr>
              <a:lvl6pPr marL="2514600" indent="-228600" eaLnBrk="0" fontAlgn="base" hangingPunct="0">
                <a:spcBef>
                  <a:spcPct val="0"/>
                </a:spcBef>
                <a:spcAft>
                  <a:spcPct val="0"/>
                </a:spcAft>
                <a:defRPr sz="2800" b="1">
                  <a:solidFill>
                    <a:schemeClr val="folHlink"/>
                  </a:solidFill>
                  <a:latin typeface="Arial" charset="0"/>
                </a:defRPr>
              </a:lvl6pPr>
              <a:lvl7pPr marL="2971800" indent="-228600" eaLnBrk="0" fontAlgn="base" hangingPunct="0">
                <a:spcBef>
                  <a:spcPct val="0"/>
                </a:spcBef>
                <a:spcAft>
                  <a:spcPct val="0"/>
                </a:spcAft>
                <a:defRPr sz="2800" b="1">
                  <a:solidFill>
                    <a:schemeClr val="folHlink"/>
                  </a:solidFill>
                  <a:latin typeface="Arial" charset="0"/>
                </a:defRPr>
              </a:lvl7pPr>
              <a:lvl8pPr marL="3429000" indent="-228600" eaLnBrk="0" fontAlgn="base" hangingPunct="0">
                <a:spcBef>
                  <a:spcPct val="0"/>
                </a:spcBef>
                <a:spcAft>
                  <a:spcPct val="0"/>
                </a:spcAft>
                <a:defRPr sz="2800" b="1">
                  <a:solidFill>
                    <a:schemeClr val="folHlink"/>
                  </a:solidFill>
                  <a:latin typeface="Arial" charset="0"/>
                </a:defRPr>
              </a:lvl8pPr>
              <a:lvl9pPr marL="3886200" indent="-228600" eaLnBrk="0" fontAlgn="base" hangingPunct="0">
                <a:spcBef>
                  <a:spcPct val="0"/>
                </a:spcBef>
                <a:spcAft>
                  <a:spcPct val="0"/>
                </a:spcAft>
                <a:defRPr sz="2800" b="1">
                  <a:solidFill>
                    <a:schemeClr val="folHlink"/>
                  </a:solidFill>
                  <a:latin typeface="Arial" charset="0"/>
                </a:defRPr>
              </a:lvl9pPr>
            </a:lstStyle>
            <a:p>
              <a:r>
                <a:rPr lang="en-US" altLang="en-US" sz="1600" dirty="0" smtClean="0">
                  <a:solidFill>
                    <a:schemeClr val="tx2"/>
                  </a:solidFill>
                </a:rPr>
                <a:t>By the time water arrives at CCE2 mooring NO</a:t>
              </a:r>
              <a:r>
                <a:rPr lang="en-US" altLang="en-US" sz="1600" baseline="-25000" dirty="0" smtClean="0">
                  <a:solidFill>
                    <a:schemeClr val="tx2"/>
                  </a:solidFill>
                </a:rPr>
                <a:t>3</a:t>
              </a:r>
              <a:r>
                <a:rPr lang="en-US" altLang="en-US" sz="1600" dirty="0" smtClean="0">
                  <a:solidFill>
                    <a:schemeClr val="tx2"/>
                  </a:solidFill>
                </a:rPr>
                <a:t> has been used</a:t>
              </a:r>
              <a:r>
                <a:rPr lang="en-US" altLang="en-US" sz="1600" dirty="0" smtClean="0">
                  <a:solidFill>
                    <a:schemeClr val="tx2"/>
                  </a:solidFill>
                  <a:sym typeface="Wingdings" pitchFamily="2" charset="2"/>
                </a:rPr>
                <a:t> deficit/usage</a:t>
              </a:r>
              <a:endParaRPr lang="en-US" altLang="en-US" sz="1600" dirty="0">
                <a:solidFill>
                  <a:schemeClr val="tx2"/>
                </a:solidFill>
              </a:endParaRPr>
            </a:p>
          </p:txBody>
        </p:sp>
        <p:sp>
          <p:nvSpPr>
            <p:cNvPr id="3" name="Down Arrow 2"/>
            <p:cNvSpPr/>
            <p:nvPr/>
          </p:nvSpPr>
          <p:spPr>
            <a:xfrm>
              <a:off x="5836356" y="1809690"/>
              <a:ext cx="391986" cy="857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81000" y="3678240"/>
            <a:ext cx="8601364" cy="3190646"/>
            <a:chOff x="381000" y="3678240"/>
            <a:chExt cx="8601364" cy="3190646"/>
          </a:xfrm>
        </p:grpSpPr>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617" y="4539343"/>
              <a:ext cx="5255747" cy="232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0" name="Text Box 13"/>
            <p:cNvSpPr txBox="1">
              <a:spLocks noChangeArrowheads="1"/>
            </p:cNvSpPr>
            <p:nvPr/>
          </p:nvSpPr>
          <p:spPr bwMode="auto">
            <a:xfrm>
              <a:off x="381000" y="5067300"/>
              <a:ext cx="3414889" cy="8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9" tIns="37874" rIns="75749" bIns="37874">
              <a:spAutoFit/>
            </a:bodyPr>
            <a:lstStyle>
              <a:lvl1pPr>
                <a:defRPr sz="2800" b="1">
                  <a:solidFill>
                    <a:schemeClr val="folHlink"/>
                  </a:solidFill>
                  <a:latin typeface="Arial" charset="0"/>
                </a:defRPr>
              </a:lvl1pPr>
              <a:lvl2pPr marL="742950" indent="-285750">
                <a:defRPr sz="2800" b="1">
                  <a:solidFill>
                    <a:schemeClr val="folHlink"/>
                  </a:solidFill>
                  <a:latin typeface="Arial" charset="0"/>
                </a:defRPr>
              </a:lvl2pPr>
              <a:lvl3pPr marL="1143000" indent="-228600">
                <a:defRPr sz="2800" b="1">
                  <a:solidFill>
                    <a:schemeClr val="folHlink"/>
                  </a:solidFill>
                  <a:latin typeface="Arial" charset="0"/>
                </a:defRPr>
              </a:lvl3pPr>
              <a:lvl4pPr marL="1600200" indent="-228600">
                <a:defRPr sz="2800" b="1">
                  <a:solidFill>
                    <a:schemeClr val="folHlink"/>
                  </a:solidFill>
                  <a:latin typeface="Arial" charset="0"/>
                </a:defRPr>
              </a:lvl4pPr>
              <a:lvl5pPr marL="2057400" indent="-228600">
                <a:defRPr sz="2800" b="1">
                  <a:solidFill>
                    <a:schemeClr val="folHlink"/>
                  </a:solidFill>
                  <a:latin typeface="Arial" charset="0"/>
                </a:defRPr>
              </a:lvl5pPr>
              <a:lvl6pPr marL="2514600" indent="-228600" eaLnBrk="0" fontAlgn="base" hangingPunct="0">
                <a:spcBef>
                  <a:spcPct val="0"/>
                </a:spcBef>
                <a:spcAft>
                  <a:spcPct val="0"/>
                </a:spcAft>
                <a:defRPr sz="2800" b="1">
                  <a:solidFill>
                    <a:schemeClr val="folHlink"/>
                  </a:solidFill>
                  <a:latin typeface="Arial" charset="0"/>
                </a:defRPr>
              </a:lvl6pPr>
              <a:lvl7pPr marL="2971800" indent="-228600" eaLnBrk="0" fontAlgn="base" hangingPunct="0">
                <a:spcBef>
                  <a:spcPct val="0"/>
                </a:spcBef>
                <a:spcAft>
                  <a:spcPct val="0"/>
                </a:spcAft>
                <a:defRPr sz="2800" b="1">
                  <a:solidFill>
                    <a:schemeClr val="folHlink"/>
                  </a:solidFill>
                  <a:latin typeface="Arial" charset="0"/>
                </a:defRPr>
              </a:lvl7pPr>
              <a:lvl8pPr marL="3429000" indent="-228600" eaLnBrk="0" fontAlgn="base" hangingPunct="0">
                <a:spcBef>
                  <a:spcPct val="0"/>
                </a:spcBef>
                <a:spcAft>
                  <a:spcPct val="0"/>
                </a:spcAft>
                <a:defRPr sz="2800" b="1">
                  <a:solidFill>
                    <a:schemeClr val="folHlink"/>
                  </a:solidFill>
                  <a:latin typeface="Arial" charset="0"/>
                </a:defRPr>
              </a:lvl8pPr>
              <a:lvl9pPr marL="3886200" indent="-228600" eaLnBrk="0" fontAlgn="base" hangingPunct="0">
                <a:spcBef>
                  <a:spcPct val="0"/>
                </a:spcBef>
                <a:spcAft>
                  <a:spcPct val="0"/>
                </a:spcAft>
                <a:defRPr sz="2800" b="1">
                  <a:solidFill>
                    <a:schemeClr val="folHlink"/>
                  </a:solidFill>
                  <a:latin typeface="Arial" charset="0"/>
                </a:defRPr>
              </a:lvl9pPr>
            </a:lstStyle>
            <a:p>
              <a:r>
                <a:rPr lang="en-US" altLang="en-US" sz="1600" dirty="0">
                  <a:solidFill>
                    <a:schemeClr val="tx2"/>
                  </a:solidFill>
                </a:rPr>
                <a:t>quantitative relation between “used” nutrients and created phytoplankton</a:t>
              </a:r>
            </a:p>
          </p:txBody>
        </p:sp>
        <p:sp>
          <p:nvSpPr>
            <p:cNvPr id="2" name="TextBox 1"/>
            <p:cNvSpPr txBox="1"/>
            <p:nvPr/>
          </p:nvSpPr>
          <p:spPr>
            <a:xfrm>
              <a:off x="5410200" y="4648200"/>
              <a:ext cx="1309974" cy="369332"/>
            </a:xfrm>
            <a:prstGeom prst="rect">
              <a:avLst/>
            </a:prstGeom>
            <a:noFill/>
          </p:spPr>
          <p:txBody>
            <a:bodyPr wrap="none" rtlCol="0">
              <a:spAutoFit/>
            </a:bodyPr>
            <a:lstStyle/>
            <a:p>
              <a:r>
                <a:rPr lang="en-US" dirty="0" err="1" smtClean="0"/>
                <a:t>bandpassed</a:t>
              </a:r>
              <a:endParaRPr lang="en-US" dirty="0"/>
            </a:p>
          </p:txBody>
        </p:sp>
        <p:sp>
          <p:nvSpPr>
            <p:cNvPr id="12" name="Down Arrow 11"/>
            <p:cNvSpPr/>
            <p:nvPr/>
          </p:nvSpPr>
          <p:spPr>
            <a:xfrm rot="2292455">
              <a:off x="5247683" y="3678240"/>
              <a:ext cx="380399" cy="905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32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19539</TotalTime>
  <Words>732</Words>
  <Application>Microsoft Office PowerPoint</Application>
  <PresentationFormat>On-screen Show (4:3)</PresentationFormat>
  <Paragraphs>92</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uwe</dc:creator>
  <cp:lastModifiedBy>uwe</cp:lastModifiedBy>
  <cp:revision>498</cp:revision>
  <cp:lastPrinted>2014-11-11T23:59:46Z</cp:lastPrinted>
  <dcterms:created xsi:type="dcterms:W3CDTF">2014-10-17T22:23:55Z</dcterms:created>
  <dcterms:modified xsi:type="dcterms:W3CDTF">2016-04-26T09:16:15Z</dcterms:modified>
</cp:coreProperties>
</file>